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71"/>
  </p:notesMasterIdLst>
  <p:sldIdLst>
    <p:sldId id="323" r:id="rId2"/>
    <p:sldId id="324" r:id="rId3"/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94" r:id="rId34"/>
    <p:sldId id="295" r:id="rId35"/>
    <p:sldId id="296" r:id="rId36"/>
    <p:sldId id="297" r:id="rId37"/>
    <p:sldId id="298" r:id="rId38"/>
    <p:sldId id="299" r:id="rId39"/>
    <p:sldId id="300" r:id="rId40"/>
    <p:sldId id="301" r:id="rId41"/>
    <p:sldId id="302" r:id="rId42"/>
    <p:sldId id="303" r:id="rId43"/>
    <p:sldId id="304" r:id="rId44"/>
    <p:sldId id="305" r:id="rId45"/>
    <p:sldId id="306" r:id="rId46"/>
    <p:sldId id="307" r:id="rId47"/>
    <p:sldId id="308" r:id="rId48"/>
    <p:sldId id="309" r:id="rId49"/>
    <p:sldId id="310" r:id="rId50"/>
    <p:sldId id="311" r:id="rId51"/>
    <p:sldId id="312" r:id="rId52"/>
    <p:sldId id="313" r:id="rId53"/>
    <p:sldId id="314" r:id="rId54"/>
    <p:sldId id="315" r:id="rId55"/>
    <p:sldId id="316" r:id="rId56"/>
    <p:sldId id="317" r:id="rId57"/>
    <p:sldId id="318" r:id="rId58"/>
    <p:sldId id="319" r:id="rId59"/>
    <p:sldId id="320" r:id="rId60"/>
    <p:sldId id="321" r:id="rId61"/>
    <p:sldId id="322" r:id="rId62"/>
    <p:sldId id="286" r:id="rId63"/>
    <p:sldId id="287" r:id="rId64"/>
    <p:sldId id="288" r:id="rId65"/>
    <p:sldId id="289" r:id="rId66"/>
    <p:sldId id="290" r:id="rId67"/>
    <p:sldId id="291" r:id="rId68"/>
    <p:sldId id="292" r:id="rId69"/>
    <p:sldId id="293" r:id="rId70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1pPr>
    <a:lvl2pPr marL="0" marR="0" indent="228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2pPr>
    <a:lvl3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3pPr>
    <a:lvl4pPr marL="0" marR="0" indent="685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4pPr>
    <a:lvl5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5pPr>
    <a:lvl6pPr marL="0" marR="0" indent="1143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6pPr>
    <a:lvl7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7pPr>
    <a:lvl8pPr marL="0" marR="0" indent="1600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8pPr>
    <a:lvl9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E057583-3817-4A45-831A-7B9DB6E49A53}" v="5" dt="2021-02-24T18:45:51.029"/>
  </p1510:revLst>
</p1510:revInfo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808785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808785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satOff val="1848"/>
              <a:lumOff val="-15262"/>
            </a:scheme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6">
                  <a:satOff val="1848"/>
                  <a:lumOff val="-15262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chemeClr val="accent6">
                  <a:satOff val="1848"/>
                  <a:lumOff val="-15262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50800" cap="flat">
              <a:noFill/>
              <a:miter lim="400000"/>
            </a:ln>
          </a:left>
          <a:right>
            <a:ln w="50800" cap="flat">
              <a:noFill/>
              <a:miter lim="400000"/>
            </a:ln>
          </a:right>
          <a:top>
            <a:ln w="50800" cap="flat">
              <a:noFill/>
              <a:miter lim="400000"/>
            </a:ln>
          </a:top>
          <a:bottom>
            <a:ln w="50800" cap="flat">
              <a:noFill/>
              <a:miter lim="400000"/>
            </a:ln>
          </a:bottom>
          <a:insideH>
            <a:ln w="50800" cap="flat">
              <a:noFill/>
              <a:miter lim="400000"/>
            </a:ln>
          </a:insideH>
          <a:insideV>
            <a:ln w="508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08785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5E6E5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A5F5E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BEBEB"/>
          </a:solidFill>
        </a:fill>
      </a:tcStyle>
    </a:band2H>
    <a:firstCo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E5E6E5"/>
          </a:solidFill>
        </a:fill>
      </a:tcStyle>
    </a:firstCol>
    <a:lastRow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CCCCCC"/>
          </a:solidFill>
        </a:fill>
      </a:tcStyle>
    </a:lastRow>
    <a:firstRow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CCCCCC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5A5F5E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5A5F5E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5A5F5E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25" d="100"/>
          <a:sy n="25" d="100"/>
        </p:scale>
        <p:origin x="931" y="5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microsoft.com/office/2016/11/relationships/changesInfo" Target="changesInfos/changesInfo1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rnold, Geoffrey" userId="84df3a83-fb20-4e73-a9fb-16fe3fc1bec7" providerId="ADAL" clId="{CE057583-3817-4A45-831A-7B9DB6E49A53}"/>
    <pc:docChg chg="undo custSel addSld delSld modSld sldOrd">
      <pc:chgData name="Arnold, Geoffrey" userId="84df3a83-fb20-4e73-a9fb-16fe3fc1bec7" providerId="ADAL" clId="{CE057583-3817-4A45-831A-7B9DB6E49A53}" dt="2021-02-26T01:39:15.755" v="283" actId="14100"/>
      <pc:docMkLst>
        <pc:docMk/>
      </pc:docMkLst>
      <pc:sldChg chg="modSp">
        <pc:chgData name="Arnold, Geoffrey" userId="84df3a83-fb20-4e73-a9fb-16fe3fc1bec7" providerId="ADAL" clId="{CE057583-3817-4A45-831A-7B9DB6E49A53}" dt="2021-02-24T18:43:49.963" v="3" actId="6549"/>
        <pc:sldMkLst>
          <pc:docMk/>
          <pc:sldMk cId="0" sldId="257"/>
        </pc:sldMkLst>
        <pc:spChg chg="mod">
          <ac:chgData name="Arnold, Geoffrey" userId="84df3a83-fb20-4e73-a9fb-16fe3fc1bec7" providerId="ADAL" clId="{CE057583-3817-4A45-831A-7B9DB6E49A53}" dt="2021-02-24T18:43:49.963" v="3" actId="6549"/>
          <ac:spMkLst>
            <pc:docMk/>
            <pc:sldMk cId="0" sldId="257"/>
            <ac:spMk id="199" creationId="{00000000-0000-0000-0000-000000000000}"/>
          </ac:spMkLst>
        </pc:spChg>
      </pc:sldChg>
      <pc:sldChg chg="modSp">
        <pc:chgData name="Arnold, Geoffrey" userId="84df3a83-fb20-4e73-a9fb-16fe3fc1bec7" providerId="ADAL" clId="{CE057583-3817-4A45-831A-7B9DB6E49A53}" dt="2021-02-25T23:48:42.585" v="280" actId="20577"/>
        <pc:sldMkLst>
          <pc:docMk/>
          <pc:sldMk cId="0" sldId="267"/>
        </pc:sldMkLst>
        <pc:spChg chg="mod">
          <ac:chgData name="Arnold, Geoffrey" userId="84df3a83-fb20-4e73-a9fb-16fe3fc1bec7" providerId="ADAL" clId="{CE057583-3817-4A45-831A-7B9DB6E49A53}" dt="2021-02-25T23:48:42.585" v="280" actId="20577"/>
          <ac:spMkLst>
            <pc:docMk/>
            <pc:sldMk cId="0" sldId="267"/>
            <ac:spMk id="249" creationId="{00000000-0000-0000-0000-000000000000}"/>
          </ac:spMkLst>
        </pc:spChg>
      </pc:sldChg>
      <pc:sldChg chg="delSp modSp">
        <pc:chgData name="Arnold, Geoffrey" userId="84df3a83-fb20-4e73-a9fb-16fe3fc1bec7" providerId="ADAL" clId="{CE057583-3817-4A45-831A-7B9DB6E49A53}" dt="2021-02-26T01:39:15.755" v="283" actId="14100"/>
        <pc:sldMkLst>
          <pc:docMk/>
          <pc:sldMk cId="0" sldId="310"/>
        </pc:sldMkLst>
        <pc:spChg chg="del">
          <ac:chgData name="Arnold, Geoffrey" userId="84df3a83-fb20-4e73-a9fb-16fe3fc1bec7" providerId="ADAL" clId="{CE057583-3817-4A45-831A-7B9DB6E49A53}" dt="2021-02-26T01:39:06.853" v="281" actId="478"/>
          <ac:spMkLst>
            <pc:docMk/>
            <pc:sldMk cId="0" sldId="310"/>
            <ac:spMk id="266" creationId="{00000000-0000-0000-0000-000000000000}"/>
          </ac:spMkLst>
        </pc:spChg>
        <pc:spChg chg="mod">
          <ac:chgData name="Arnold, Geoffrey" userId="84df3a83-fb20-4e73-a9fb-16fe3fc1bec7" providerId="ADAL" clId="{CE057583-3817-4A45-831A-7B9DB6E49A53}" dt="2021-02-26T01:39:15.755" v="283" actId="14100"/>
          <ac:spMkLst>
            <pc:docMk/>
            <pc:sldMk cId="0" sldId="310"/>
            <ac:spMk id="267" creationId="{00000000-0000-0000-0000-000000000000}"/>
          </ac:spMkLst>
        </pc:spChg>
      </pc:sldChg>
      <pc:sldChg chg="modSp add">
        <pc:chgData name="Arnold, Geoffrey" userId="84df3a83-fb20-4e73-a9fb-16fe3fc1bec7" providerId="ADAL" clId="{CE057583-3817-4A45-831A-7B9DB6E49A53}" dt="2021-02-24T18:44:05.120" v="23" actId="20577"/>
        <pc:sldMkLst>
          <pc:docMk/>
          <pc:sldMk cId="3178695274" sldId="323"/>
        </pc:sldMkLst>
        <pc:spChg chg="mod">
          <ac:chgData name="Arnold, Geoffrey" userId="84df3a83-fb20-4e73-a9fb-16fe3fc1bec7" providerId="ADAL" clId="{CE057583-3817-4A45-831A-7B9DB6E49A53}" dt="2021-02-24T18:44:05.120" v="23" actId="20577"/>
          <ac:spMkLst>
            <pc:docMk/>
            <pc:sldMk cId="3178695274" sldId="323"/>
            <ac:spMk id="195" creationId="{00000000-0000-0000-0000-000000000000}"/>
          </ac:spMkLst>
        </pc:spChg>
      </pc:sldChg>
      <pc:sldChg chg="addSp modSp add ord">
        <pc:chgData name="Arnold, Geoffrey" userId="84df3a83-fb20-4e73-a9fb-16fe3fc1bec7" providerId="ADAL" clId="{CE057583-3817-4A45-831A-7B9DB6E49A53}" dt="2021-02-24T18:46:14.231" v="279" actId="1076"/>
        <pc:sldMkLst>
          <pc:docMk/>
          <pc:sldMk cId="482118346" sldId="324"/>
        </pc:sldMkLst>
        <pc:spChg chg="mod">
          <ac:chgData name="Arnold, Geoffrey" userId="84df3a83-fb20-4e73-a9fb-16fe3fc1bec7" providerId="ADAL" clId="{CE057583-3817-4A45-831A-7B9DB6E49A53}" dt="2021-02-24T18:46:03.708" v="277" actId="20577"/>
          <ac:spMkLst>
            <pc:docMk/>
            <pc:sldMk cId="482118346" sldId="324"/>
            <ac:spMk id="2" creationId="{356868BA-4CC2-4257-9B6A-B605C91F7996}"/>
          </ac:spMkLst>
        </pc:spChg>
        <pc:spChg chg="mod">
          <ac:chgData name="Arnold, Geoffrey" userId="84df3a83-fb20-4e73-a9fb-16fe3fc1bec7" providerId="ADAL" clId="{CE057583-3817-4A45-831A-7B9DB6E49A53}" dt="2021-02-24T18:44:26.127" v="49" actId="20577"/>
          <ac:spMkLst>
            <pc:docMk/>
            <pc:sldMk cId="482118346" sldId="324"/>
            <ac:spMk id="3" creationId="{BCE33CEF-0BC8-4318-8E7B-8826B5E21C2E}"/>
          </ac:spMkLst>
        </pc:spChg>
        <pc:picChg chg="add mod">
          <ac:chgData name="Arnold, Geoffrey" userId="84df3a83-fb20-4e73-a9fb-16fe3fc1bec7" providerId="ADAL" clId="{CE057583-3817-4A45-831A-7B9DB6E49A53}" dt="2021-02-24T18:46:14.231" v="279" actId="1076"/>
          <ac:picMkLst>
            <pc:docMk/>
            <pc:sldMk cId="482118346" sldId="324"/>
            <ac:picMk id="4" creationId="{3EB63D52-C03B-4879-AA7C-39A3947661A0}"/>
          </ac:picMkLst>
        </pc:picChg>
      </pc:sldChg>
      <pc:sldChg chg="modSp add del">
        <pc:chgData name="Arnold, Geoffrey" userId="84df3a83-fb20-4e73-a9fb-16fe3fc1bec7" providerId="ADAL" clId="{CE057583-3817-4A45-831A-7B9DB6E49A53}" dt="2021-02-24T18:44:15.163" v="32" actId="2696"/>
        <pc:sldMkLst>
          <pc:docMk/>
          <pc:sldMk cId="822262475" sldId="324"/>
        </pc:sldMkLst>
        <pc:spChg chg="mod">
          <ac:chgData name="Arnold, Geoffrey" userId="84df3a83-fb20-4e73-a9fb-16fe3fc1bec7" providerId="ADAL" clId="{CE057583-3817-4A45-831A-7B9DB6E49A53}" dt="2021-02-24T18:44:12.608" v="31" actId="20577"/>
          <ac:spMkLst>
            <pc:docMk/>
            <pc:sldMk cId="822262475" sldId="324"/>
            <ac:spMk id="2" creationId="{26E42FBA-515B-41C9-BC8E-2E09AC045655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2" name="Shape 19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1pPr>
    <a:lvl2pPr indent="2286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2pPr>
    <a:lvl3pPr indent="4572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3pPr>
    <a:lvl4pPr indent="6858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4pPr>
    <a:lvl5pPr indent="9144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5pPr>
    <a:lvl6pPr indent="11430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6pPr>
    <a:lvl7pPr indent="13716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7pPr>
    <a:lvl8pPr indent="16002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8pPr>
    <a:lvl9pPr indent="18288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66" name="Shape 26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76" name="Shape 27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86" name="Shape 28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&amp; Subtitle">
    <p:bg>
      <p:bgPr>
        <a:gradFill flip="none" rotWithShape="1">
          <a:gsLst>
            <a:gs pos="0">
              <a:srgbClr val="FFFFFF"/>
            </a:gs>
            <a:gs pos="100000">
              <a:srgbClr val="A2BFDA"/>
            </a:gs>
            <a:gs pos="100000">
              <a:srgbClr val="447FB5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Screen Shot 2014-07-09 at 9.47.41 AM (1).png" descr="Screen Shot 2014-07-09 at 9.47.41 AM (1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3597" y="-279400"/>
            <a:ext cx="17785803" cy="10178003"/>
          </a:xfrm>
          <a:prstGeom prst="rect">
            <a:avLst/>
          </a:prstGeom>
          <a:ln w="12700">
            <a:miter lim="400000"/>
          </a:ln>
        </p:spPr>
      </p:pic>
      <p:sp>
        <p:nvSpPr>
          <p:cNvPr id="17" name="title"/>
          <p:cNvSpPr txBox="1">
            <a:spLocks noGrp="1"/>
          </p:cNvSpPr>
          <p:nvPr>
            <p:ph type="body" sz="quarter" idx="21"/>
          </p:nvPr>
        </p:nvSpPr>
        <p:spPr>
          <a:xfrm>
            <a:off x="80527" y="9325888"/>
            <a:ext cx="19995412" cy="2907508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0"/>
              </a:spcBef>
              <a:buSzTx/>
              <a:buNone/>
              <a:defRPr sz="15000" cap="all">
                <a:solidFill>
                  <a:srgbClr val="447FB5"/>
                </a:solidFill>
              </a:defRPr>
            </a:lvl1pPr>
          </a:lstStyle>
          <a:p>
            <a:r>
              <a:t>title</a:t>
            </a:r>
          </a:p>
        </p:txBody>
      </p:sp>
      <p:sp>
        <p:nvSpPr>
          <p:cNvPr id="18" name="subtitle"/>
          <p:cNvSpPr txBox="1">
            <a:spLocks noGrp="1"/>
          </p:cNvSpPr>
          <p:nvPr>
            <p:ph type="body" sz="quarter" idx="22"/>
          </p:nvPr>
        </p:nvSpPr>
        <p:spPr>
          <a:xfrm>
            <a:off x="80527" y="12269988"/>
            <a:ext cx="19995412" cy="1018340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0"/>
              </a:spcBef>
              <a:buSzTx/>
              <a:buNone/>
              <a:defRPr sz="6000" b="1" cap="all">
                <a:solidFill>
                  <a:srgbClr val="447FB5"/>
                </a:solidFill>
              </a:defRPr>
            </a:lvl1pPr>
          </a:lstStyle>
          <a:p>
            <a:r>
              <a:t>subtitle</a:t>
            </a:r>
          </a:p>
        </p:txBody>
      </p:sp>
      <p:sp>
        <p:nvSpPr>
          <p:cNvPr id="19" name="Shiny from"/>
          <p:cNvSpPr txBox="1"/>
          <p:nvPr/>
        </p:nvSpPr>
        <p:spPr>
          <a:xfrm>
            <a:off x="18180203" y="12385457"/>
            <a:ext cx="3224623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5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20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93725" y="12348527"/>
            <a:ext cx="2764118" cy="939801"/>
          </a:xfrm>
          <a:prstGeom prst="rect">
            <a:avLst/>
          </a:prstGeom>
          <a:ln w="12700">
            <a:miter lim="400000"/>
          </a:ln>
        </p:spPr>
      </p:pic>
      <p:sp>
        <p:nvSpPr>
          <p:cNvPr id="2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Quot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–Johnny Appleseed"/>
          <p:cNvSpPr>
            <a:spLocks noGrp="1"/>
          </p:cNvSpPr>
          <p:nvPr>
            <p:ph type="body" sz="quarter" idx="21"/>
          </p:nvPr>
        </p:nvSpPr>
        <p:spPr>
          <a:xfrm>
            <a:off x="2387600" y="8001000"/>
            <a:ext cx="19621500" cy="8382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800">
                <a:solidFill>
                  <a:srgbClr val="535353"/>
                </a:solidFill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109" name="“Type a quote here.”"/>
          <p:cNvSpPr>
            <a:spLocks noGrp="1"/>
          </p:cNvSpPr>
          <p:nvPr>
            <p:ph type="body" sz="quarter" idx="22"/>
          </p:nvPr>
        </p:nvSpPr>
        <p:spPr>
          <a:xfrm>
            <a:off x="2374900" y="5422899"/>
            <a:ext cx="19621500" cy="17907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11100" i="1">
                <a:solidFill>
                  <a:srgbClr val="005493">
                    <a:alpha val="75000"/>
                  </a:srgbClr>
                </a:solidFill>
              </a:defRPr>
            </a:lvl1pPr>
          </a:lstStyle>
          <a:p>
            <a:r>
              <a:t>“Type a quote here.”</a:t>
            </a:r>
          </a:p>
        </p:txBody>
      </p:sp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8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119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12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Exerci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8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129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0" name="font-awesome_4-6-3_users_256_0_d3d3d3_none.png" descr="font-awesome_4-6-3_users_256_0_d3d3d3_non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712" y="254000"/>
            <a:ext cx="3251201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131" name="exercis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exercise</a:t>
            </a:r>
          </a:p>
        </p:txBody>
      </p:sp>
      <p:sp>
        <p:nvSpPr>
          <p:cNvPr id="132" name="Body Level One…"/>
          <p:cNvSpPr txBox="1">
            <a:spLocks noGrp="1"/>
          </p:cNvSpPr>
          <p:nvPr>
            <p:ph type="body" idx="21"/>
          </p:nvPr>
        </p:nvSpPr>
        <p:spPr>
          <a:xfrm>
            <a:off x="3390303" y="2286832"/>
            <a:ext cx="17445237" cy="9142336"/>
          </a:xfrm>
          <a:prstGeom prst="rect">
            <a:avLst/>
          </a:prstGeom>
          <a:solidFill>
            <a:srgbClr val="D3D3D3">
              <a:alpha val="20000"/>
            </a:srgbClr>
          </a:solidFill>
          <a:ln w="25400">
            <a:solidFill>
              <a:srgbClr val="D3D3D3"/>
            </a:solidFill>
          </a:ln>
        </p:spPr>
        <p:txBody>
          <a:bodyPr anchor="t"/>
          <a:lstStyle>
            <a:lvl1pPr marL="609996" indent="-609996">
              <a:spcBef>
                <a:spcPts val="3000"/>
              </a:spcBef>
              <a:buClr>
                <a:srgbClr val="447FB5"/>
              </a:buClr>
              <a:buChar char="‣"/>
              <a:defRPr sz="5000"/>
            </a:lvl1pPr>
            <a:lvl2pPr>
              <a:spcBef>
                <a:spcPts val="3000"/>
              </a:spcBef>
              <a:buClr>
                <a:srgbClr val="447FB5"/>
              </a:buClr>
              <a:buChar char="‣"/>
              <a:defRPr sz="5000"/>
            </a:lvl2pPr>
            <a:lvl3pPr>
              <a:spcBef>
                <a:spcPts val="3000"/>
              </a:spcBef>
              <a:buClr>
                <a:srgbClr val="447FB5"/>
              </a:buClr>
              <a:buChar char="‣"/>
              <a:defRPr sz="5000"/>
            </a:lvl3pPr>
            <a:lvl4pPr>
              <a:spcBef>
                <a:spcPts val="3000"/>
              </a:spcBef>
              <a:buClr>
                <a:srgbClr val="447FB5"/>
              </a:buClr>
              <a:buChar char="‣"/>
              <a:defRPr sz="5000"/>
            </a:lvl4pPr>
            <a:lvl5pPr>
              <a:spcBef>
                <a:spcPts val="3000"/>
              </a:spcBef>
              <a:buClr>
                <a:srgbClr val="447FB5"/>
              </a:buClr>
              <a:buChar char="‣"/>
              <a:defRPr sz="5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© 2016 RStudio, Inc. All rights reserved."/>
          <p:cNvSpPr txBox="1"/>
          <p:nvPr/>
        </p:nvSpPr>
        <p:spPr>
          <a:xfrm>
            <a:off x="20835540" y="13074649"/>
            <a:ext cx="3330077" cy="35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lnSpc>
                <a:spcPts val="3600"/>
              </a:lnSpc>
              <a:defRPr sz="1400">
                <a:solidFill>
                  <a:srgbClr val="C0C0C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© 2016 RStudio, Inc. All rights reserved.</a:t>
            </a:r>
          </a:p>
        </p:txBody>
      </p:sp>
      <p:sp>
        <p:nvSpPr>
          <p:cNvPr id="141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2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143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144" name="Solution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Solution</a:t>
            </a:r>
          </a:p>
        </p:txBody>
      </p:sp>
      <p:sp>
        <p:nvSpPr>
          <p:cNvPr id="145" name="Body Level One…"/>
          <p:cNvSpPr txBox="1">
            <a:spLocks noGrp="1"/>
          </p:cNvSpPr>
          <p:nvPr>
            <p:ph type="body" idx="21"/>
          </p:nvPr>
        </p:nvSpPr>
        <p:spPr>
          <a:xfrm>
            <a:off x="3390303" y="2286832"/>
            <a:ext cx="17445237" cy="9142336"/>
          </a:xfrm>
          <a:prstGeom prst="rect">
            <a:avLst/>
          </a:prstGeom>
          <a:solidFill>
            <a:srgbClr val="D3D3D3">
              <a:alpha val="20000"/>
            </a:srgbClr>
          </a:solidFill>
          <a:ln w="25400">
            <a:solidFill>
              <a:srgbClr val="D3D3D3"/>
            </a:solidFill>
          </a:ln>
        </p:spPr>
        <p:txBody>
          <a:bodyPr anchor="t"/>
          <a:lstStyle>
            <a:lvl1pPr marL="609996" indent="-609996">
              <a:spcBef>
                <a:spcPts val="3000"/>
              </a:spcBef>
              <a:buClr>
                <a:srgbClr val="447FB5"/>
              </a:buClr>
              <a:buChar char="‣"/>
              <a:defRPr sz="5000"/>
            </a:lvl1pPr>
            <a:lvl2pPr>
              <a:spcBef>
                <a:spcPts val="3000"/>
              </a:spcBef>
              <a:buClr>
                <a:srgbClr val="447FB5"/>
              </a:buClr>
              <a:buChar char="‣"/>
              <a:defRPr sz="5000"/>
            </a:lvl2pPr>
            <a:lvl3pPr>
              <a:spcBef>
                <a:spcPts val="3000"/>
              </a:spcBef>
              <a:buClr>
                <a:srgbClr val="447FB5"/>
              </a:buClr>
              <a:buChar char="‣"/>
              <a:defRPr sz="5000"/>
            </a:lvl3pPr>
            <a:lvl4pPr>
              <a:spcBef>
                <a:spcPts val="3000"/>
              </a:spcBef>
              <a:buClr>
                <a:srgbClr val="447FB5"/>
              </a:buClr>
              <a:buChar char="‣"/>
              <a:defRPr sz="5000"/>
            </a:lvl4pPr>
            <a:lvl5pPr>
              <a:spcBef>
                <a:spcPts val="3000"/>
              </a:spcBef>
              <a:buClr>
                <a:srgbClr val="447FB5"/>
              </a:buClr>
              <a:buChar char="‣"/>
              <a:defRPr sz="5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146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14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5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15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157" name="demo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demo</a:t>
            </a:r>
          </a:p>
        </p:txBody>
      </p:sp>
      <p:pic>
        <p:nvPicPr>
          <p:cNvPr id="158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159" name="something.R"/>
          <p:cNvSpPr txBox="1">
            <a:spLocks noGrp="1"/>
          </p:cNvSpPr>
          <p:nvPr>
            <p:ph type="body" sz="quarter" idx="21"/>
          </p:nvPr>
        </p:nvSpPr>
        <p:spPr>
          <a:xfrm>
            <a:off x="9200672" y="6247414"/>
            <a:ext cx="5982656" cy="1221172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7000">
                <a:solidFill>
                  <a:srgbClr val="535353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something.R</a:t>
            </a:r>
          </a:p>
        </p:txBody>
      </p:sp>
      <p:sp>
        <p:nvSpPr>
          <p:cNvPr id="16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Body Level One…"/>
          <p:cNvSpPr txBox="1">
            <a:spLocks noGrp="1"/>
          </p:cNvSpPr>
          <p:nvPr>
            <p:ph type="body" idx="1"/>
          </p:nvPr>
        </p:nvSpPr>
        <p:spPr>
          <a:xfrm>
            <a:off x="666749" y="2310475"/>
            <a:ext cx="23050501" cy="9090151"/>
          </a:xfrm>
          <a:prstGeom prst="rect">
            <a:avLst/>
          </a:prstGeom>
        </p:spPr>
        <p:txBody>
          <a:bodyPr anchor="t"/>
          <a:lstStyle>
            <a:lvl1pPr marL="609996" indent="-609996">
              <a:spcBef>
                <a:spcPts val="3000"/>
              </a:spcBef>
              <a:buClr>
                <a:srgbClr val="447FB5"/>
              </a:buClr>
              <a:buChar char="‣"/>
              <a:defRPr sz="6000"/>
            </a:lvl1pPr>
            <a:lvl2pPr>
              <a:spcBef>
                <a:spcPts val="3000"/>
              </a:spcBef>
              <a:buClr>
                <a:srgbClr val="447FB5"/>
              </a:buClr>
              <a:buChar char="‣"/>
              <a:defRPr sz="6000"/>
            </a:lvl2pPr>
            <a:lvl3pPr>
              <a:spcBef>
                <a:spcPts val="3000"/>
              </a:spcBef>
              <a:buClr>
                <a:srgbClr val="447FB5"/>
              </a:buClr>
              <a:buChar char="‣"/>
              <a:defRPr sz="6000"/>
            </a:lvl3pPr>
            <a:lvl4pPr>
              <a:spcBef>
                <a:spcPts val="3000"/>
              </a:spcBef>
              <a:buClr>
                <a:srgbClr val="447FB5"/>
              </a:buClr>
              <a:buChar char="‣"/>
              <a:defRPr sz="6000"/>
            </a:lvl4pPr>
            <a:lvl5pPr>
              <a:spcBef>
                <a:spcPts val="3000"/>
              </a:spcBef>
              <a:buClr>
                <a:srgbClr val="447FB5"/>
              </a:buClr>
              <a:buChar char="‣"/>
              <a:defRPr sz="6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8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69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17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171" name="Title Text"/>
          <p:cNvSpPr txBox="1">
            <a:spLocks noGrp="1"/>
          </p:cNvSpPr>
          <p:nvPr>
            <p:ph type="body" sz="quarter" idx="21"/>
          </p:nvPr>
        </p:nvSpPr>
        <p:spPr>
          <a:xfrm>
            <a:off x="666750" y="208033"/>
            <a:ext cx="23050500" cy="1996008"/>
          </a:xfrm>
          <a:prstGeom prst="rect">
            <a:avLst/>
          </a:prstGeom>
        </p:spPr>
        <p:txBody>
          <a:bodyPr/>
          <a:lstStyle>
            <a:lvl1pPr marL="0" indent="0" algn="r" defTabSz="676909">
              <a:spcBef>
                <a:spcPts val="0"/>
              </a:spcBef>
              <a:buSzTx/>
              <a:buNone/>
              <a:defRPr sz="12300" cap="all">
                <a:solidFill>
                  <a:srgbClr val="447FB5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7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Homewo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0" name="Homework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Homework</a:t>
            </a:r>
          </a:p>
        </p:txBody>
      </p:sp>
      <p:sp>
        <p:nvSpPr>
          <p:cNvPr id="181" name="something.R"/>
          <p:cNvSpPr txBox="1">
            <a:spLocks noGrp="1"/>
          </p:cNvSpPr>
          <p:nvPr>
            <p:ph type="body" sz="quarter" idx="21"/>
          </p:nvPr>
        </p:nvSpPr>
        <p:spPr>
          <a:xfrm>
            <a:off x="9200672" y="6247414"/>
            <a:ext cx="5982656" cy="1221172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7000">
                <a:solidFill>
                  <a:srgbClr val="535353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something.R</a:t>
            </a:r>
          </a:p>
        </p:txBody>
      </p:sp>
      <p:pic>
        <p:nvPicPr>
          <p:cNvPr id="182" name="kissclipart-clip-art-laptop-clipart-laptop-clip-art-1d354aa3cf5e1e46.png" descr="kissclipart-clip-art-laptop-clipart-laptop-clip-art-1d354aa3cf5e1e46.png"/>
          <p:cNvPicPr>
            <a:picLocks noChangeAspect="1"/>
          </p:cNvPicPr>
          <p:nvPr/>
        </p:nvPicPr>
        <p:blipFill>
          <a:blip r:embed="rId2">
            <a:alphaModFix amt="45872"/>
          </a:blip>
          <a:stretch>
            <a:fillRect/>
          </a:stretch>
        </p:blipFill>
        <p:spPr>
          <a:xfrm flipH="1">
            <a:off x="0" y="0"/>
            <a:ext cx="7315200" cy="7620000"/>
          </a:xfrm>
          <a:prstGeom prst="rect">
            <a:avLst/>
          </a:prstGeom>
          <a:ln w="25400">
            <a:miter lim="400000"/>
          </a:ln>
          <a:effectLst>
            <a:outerShdw blurRad="127000" dist="76200" dir="5520000" rotWithShape="0">
              <a:srgbClr val="000000">
                <a:alpha val="60000"/>
              </a:srgbClr>
            </a:outerShdw>
          </a:effectLst>
        </p:spPr>
      </p:pic>
      <p:sp>
        <p:nvSpPr>
          <p:cNvPr id="183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184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18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Instruc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instructor…"/>
          <p:cNvSpPr txBox="1">
            <a:spLocks noGrp="1"/>
          </p:cNvSpPr>
          <p:nvPr>
            <p:ph type="body" sz="quarter" idx="21"/>
          </p:nvPr>
        </p:nvSpPr>
        <p:spPr>
          <a:xfrm>
            <a:off x="6546453" y="4794678"/>
            <a:ext cx="11291094" cy="4126644"/>
          </a:xfrm>
          <a:prstGeom prst="rect">
            <a:avLst/>
          </a:prstGeom>
        </p:spPr>
        <p:txBody>
          <a:bodyPr/>
          <a:lstStyle/>
          <a:p>
            <a:pPr marL="0" indent="0" algn="ctr" defTabSz="544830">
              <a:spcBef>
                <a:spcPts val="0"/>
              </a:spcBef>
              <a:buSzTx/>
              <a:buNone/>
              <a:defRPr sz="13728" b="1" cap="all">
                <a:solidFill>
                  <a:srgbClr val="000000"/>
                </a:solidFill>
                <a:latin typeface="Marker Felt"/>
                <a:ea typeface="Marker Felt"/>
                <a:cs typeface="Marker Felt"/>
                <a:sym typeface="Marker Felt"/>
              </a:defRPr>
            </a:pPr>
            <a:r>
              <a:t>instructor </a:t>
            </a:r>
          </a:p>
          <a:p>
            <a:pPr marL="0" indent="0" algn="ctr" defTabSz="544830">
              <a:spcBef>
                <a:spcPts val="0"/>
              </a:spcBef>
              <a:buSzTx/>
              <a:buNone/>
              <a:defRPr sz="13728" b="1" cap="all">
                <a:solidFill>
                  <a:srgbClr val="000000"/>
                </a:solidFill>
                <a:latin typeface="Marker Felt"/>
                <a:ea typeface="Marker Felt"/>
                <a:cs typeface="Marker Felt"/>
                <a:sym typeface="Marker Felt"/>
              </a:defRPr>
            </a:pPr>
            <a:r>
              <a:t>name</a:t>
            </a:r>
          </a:p>
        </p:txBody>
      </p:sp>
      <p:sp>
        <p:nvSpPr>
          <p:cNvPr id="29" name=" @twitter"/>
          <p:cNvSpPr txBox="1">
            <a:spLocks noGrp="1"/>
          </p:cNvSpPr>
          <p:nvPr>
            <p:ph type="body" sz="quarter" idx="22"/>
          </p:nvPr>
        </p:nvSpPr>
        <p:spPr>
          <a:xfrm>
            <a:off x="9662360" y="11050685"/>
            <a:ext cx="5059280" cy="1177998"/>
          </a:xfrm>
          <a:prstGeom prst="rect">
            <a:avLst/>
          </a:prstGeom>
        </p:spPr>
        <p:txBody>
          <a:bodyPr lIns="71437" tIns="71437" rIns="71437" bIns="71437">
            <a:noAutofit/>
          </a:bodyPr>
          <a:lstStyle/>
          <a:p>
            <a:pPr marL="0" indent="0" defTabSz="584200">
              <a:spcBef>
                <a:spcPts val="0"/>
              </a:spcBef>
              <a:buSzTx/>
              <a:buNone/>
              <a:defRPr sz="5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b="1">
                <a:solidFill>
                  <a:srgbClr val="0365C0"/>
                </a:solidFill>
                <a:latin typeface="+mj-lt"/>
                <a:ea typeface="+mj-ea"/>
                <a:cs typeface="+mj-cs"/>
                <a:sym typeface="Helvetica"/>
              </a:rPr>
              <a:t></a:t>
            </a:r>
            <a:r>
              <a:t> </a:t>
            </a:r>
            <a:r>
              <a:rPr>
                <a:solidFill>
                  <a:srgbClr val="53585F"/>
                </a:solidFill>
              </a:rPr>
              <a:t>@twitter</a:t>
            </a:r>
          </a:p>
        </p:txBody>
      </p:sp>
      <p:sp>
        <p:nvSpPr>
          <p:cNvPr id="3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Out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outlin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447FB5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outline</a:t>
            </a:r>
          </a:p>
        </p:txBody>
      </p:sp>
      <p:sp>
        <p:nvSpPr>
          <p:cNvPr id="38" name="Body Level One…"/>
          <p:cNvSpPr txBox="1">
            <a:spLocks noGrp="1"/>
          </p:cNvSpPr>
          <p:nvPr>
            <p:ph type="body" idx="21"/>
          </p:nvPr>
        </p:nvSpPr>
        <p:spPr>
          <a:xfrm>
            <a:off x="3151783" y="2312924"/>
            <a:ext cx="18080435" cy="9090151"/>
          </a:xfrm>
          <a:prstGeom prst="rect">
            <a:avLst/>
          </a:prstGeom>
        </p:spPr>
        <p:txBody>
          <a:bodyPr/>
          <a:lstStyle/>
          <a:p>
            <a:pPr marL="762000" indent="-762000">
              <a:spcBef>
                <a:spcPts val="6000"/>
              </a:spcBef>
              <a:buClr>
                <a:srgbClr val="447FB5"/>
              </a:buClr>
              <a:buChar char="‣"/>
              <a:defRPr sz="7000">
                <a:solidFill>
                  <a:srgbClr val="447FB5"/>
                </a:solidFill>
              </a:defRPr>
            </a:pPr>
            <a:r>
              <a:t>Body Level One</a:t>
            </a:r>
          </a:p>
          <a:p>
            <a:pPr marL="1524000" lvl="1" indent="-762000">
              <a:spcBef>
                <a:spcPts val="0"/>
              </a:spcBef>
              <a:buClr>
                <a:srgbClr val="447FB5"/>
              </a:buClr>
              <a:buChar char="‣"/>
              <a:defRPr sz="7000">
                <a:solidFill>
                  <a:srgbClr val="447FB5"/>
                </a:solidFill>
              </a:defRPr>
            </a:pPr>
            <a:r>
              <a:t>Body Level Two</a:t>
            </a:r>
          </a:p>
          <a:p>
            <a:pPr marL="2286000" lvl="2" indent="-762000">
              <a:spcBef>
                <a:spcPts val="0"/>
              </a:spcBef>
              <a:buClr>
                <a:srgbClr val="447FB5"/>
              </a:buClr>
              <a:buChar char="‣"/>
              <a:defRPr sz="7000">
                <a:solidFill>
                  <a:srgbClr val="447FB5"/>
                </a:solidFill>
              </a:defRPr>
            </a:pPr>
            <a:r>
              <a:t>Body Level Three</a:t>
            </a:r>
          </a:p>
          <a:p>
            <a:pPr marL="762000" indent="-762000">
              <a:spcBef>
                <a:spcPts val="6000"/>
              </a:spcBef>
              <a:buClr>
                <a:srgbClr val="447FB5"/>
              </a:buClr>
              <a:buChar char="‣"/>
              <a:defRPr sz="7000">
                <a:solidFill>
                  <a:srgbClr val="447FB5"/>
                </a:solidFill>
              </a:defRPr>
            </a:pPr>
            <a:r>
              <a:t>Body Level One</a:t>
            </a:r>
          </a:p>
          <a:p>
            <a:pPr marL="1524000" lvl="1" indent="-762000">
              <a:spcBef>
                <a:spcPts val="0"/>
              </a:spcBef>
              <a:buClr>
                <a:srgbClr val="447FB5"/>
              </a:buClr>
              <a:buChar char="‣"/>
              <a:defRPr sz="7000">
                <a:solidFill>
                  <a:srgbClr val="447FB5"/>
                </a:solidFill>
              </a:defRPr>
            </a:pPr>
            <a:r>
              <a:t>Body Level Two</a:t>
            </a:r>
          </a:p>
          <a:p>
            <a:pPr marL="2235200" lvl="2" indent="-762000">
              <a:spcBef>
                <a:spcPts val="0"/>
              </a:spcBef>
              <a:buClr>
                <a:srgbClr val="447FB5"/>
              </a:buClr>
              <a:buChar char="‣"/>
              <a:defRPr sz="7000">
                <a:solidFill>
                  <a:srgbClr val="447FB5"/>
                </a:solidFill>
              </a:defRPr>
            </a:pPr>
            <a:r>
              <a:t>Body Level Three</a:t>
            </a:r>
          </a:p>
        </p:txBody>
      </p:sp>
      <p:sp>
        <p:nvSpPr>
          <p:cNvPr id="39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0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4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4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Divider">
    <p:bg>
      <p:bgPr>
        <a:solidFill>
          <a:srgbClr val="447FB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ection…"/>
          <p:cNvSpPr txBox="1">
            <a:spLocks noGrp="1"/>
          </p:cNvSpPr>
          <p:nvPr>
            <p:ph type="body" sz="half" idx="21"/>
          </p:nvPr>
        </p:nvSpPr>
        <p:spPr>
          <a:xfrm>
            <a:off x="6426200" y="3291316"/>
            <a:ext cx="16684229" cy="7133368"/>
          </a:xfrm>
          <a:prstGeom prst="rect">
            <a:avLst/>
          </a:prstGeom>
        </p:spPr>
        <p:txBody>
          <a:bodyPr/>
          <a:lstStyle/>
          <a:p>
            <a:pPr marL="0" indent="0" algn="r" defTabSz="800735">
              <a:spcBef>
                <a:spcPts val="6300"/>
              </a:spcBef>
              <a:buSzTx/>
              <a:buNone/>
              <a:defRPr sz="20370">
                <a:solidFill>
                  <a:srgbClr val="FFFFFF"/>
                </a:solidFill>
              </a:defRPr>
            </a:pPr>
            <a:r>
              <a:t>Section</a:t>
            </a:r>
          </a:p>
          <a:p>
            <a:pPr marL="0" indent="0" algn="r" defTabSz="800735">
              <a:spcBef>
                <a:spcPts val="6300"/>
              </a:spcBef>
              <a:buSzTx/>
              <a:buNone/>
              <a:defRPr sz="20370">
                <a:solidFill>
                  <a:srgbClr val="DBDBDB"/>
                </a:solidFill>
              </a:defRPr>
            </a:pPr>
            <a:r>
              <a:t>Name</a:t>
            </a:r>
          </a:p>
        </p:txBody>
      </p:sp>
      <p:sp>
        <p:nvSpPr>
          <p:cNvPr id="5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ubsection Divider">
    <p:bg>
      <p:bgPr>
        <a:solidFill>
          <a:srgbClr val="DBDB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ubsection…"/>
          <p:cNvSpPr txBox="1">
            <a:spLocks noGrp="1"/>
          </p:cNvSpPr>
          <p:nvPr>
            <p:ph type="body" sz="half" idx="21"/>
          </p:nvPr>
        </p:nvSpPr>
        <p:spPr>
          <a:xfrm>
            <a:off x="1270000" y="3291316"/>
            <a:ext cx="16684229" cy="713336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16000">
                <a:solidFill>
                  <a:srgbClr val="447FB5"/>
                </a:solidFill>
              </a:defRPr>
            </a:pPr>
            <a:r>
              <a:t>Subsection</a:t>
            </a:r>
          </a:p>
          <a:p>
            <a:pPr marL="0" indent="0">
              <a:buSzTx/>
              <a:buNone/>
              <a:defRPr sz="16000">
                <a:solidFill>
                  <a:srgbClr val="447FB5"/>
                </a:solidFill>
              </a:defRPr>
            </a:pPr>
            <a:r>
              <a:t>Name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Object Placeholder"/>
          <p:cNvSpPr txBox="1">
            <a:spLocks noGrp="1"/>
          </p:cNvSpPr>
          <p:nvPr>
            <p:ph idx="3"/>
          </p:nvPr>
        </p:nvSpPr>
        <p:spPr>
          <a:xfrm>
            <a:off x="666750" y="2243435"/>
            <a:ext cx="23050500" cy="10202565"/>
          </a:xfrm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None/>
              <a:defRPr sz="5400">
                <a:solidFill>
                  <a:srgbClr val="535353"/>
                </a:solidFill>
              </a:defRPr>
            </a:pPr>
            <a:endParaRPr/>
          </a:p>
        </p:txBody>
      </p:sp>
      <p:sp>
        <p:nvSpPr>
          <p:cNvPr id="66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7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6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69" name="Title Text"/>
          <p:cNvSpPr txBox="1">
            <a:spLocks noGrp="1"/>
          </p:cNvSpPr>
          <p:nvPr>
            <p:ph type="body" sz="quarter" idx="21"/>
          </p:nvPr>
        </p:nvSpPr>
        <p:spPr>
          <a:xfrm>
            <a:off x="666750" y="208033"/>
            <a:ext cx="23050500" cy="1996008"/>
          </a:xfrm>
          <a:prstGeom prst="rect">
            <a:avLst/>
          </a:prstGeom>
        </p:spPr>
        <p:txBody>
          <a:bodyPr/>
          <a:lstStyle>
            <a:lvl1pPr marL="0" indent="0" algn="r" defTabSz="676909">
              <a:spcBef>
                <a:spcPts val="0"/>
              </a:spcBef>
              <a:buSzTx/>
              <a:buNone/>
              <a:defRPr sz="12300" cap="all">
                <a:solidFill>
                  <a:srgbClr val="447FB5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7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Body Level One…"/>
          <p:cNvSpPr txBox="1">
            <a:spLocks noGrp="1"/>
          </p:cNvSpPr>
          <p:nvPr>
            <p:ph type="body" idx="1"/>
          </p:nvPr>
        </p:nvSpPr>
        <p:spPr>
          <a:xfrm>
            <a:off x="666750" y="2773595"/>
            <a:ext cx="23050500" cy="9090152"/>
          </a:xfrm>
          <a:prstGeom prst="rect">
            <a:avLst/>
          </a:prstGeom>
        </p:spPr>
        <p:txBody>
          <a:bodyPr anchor="t"/>
          <a:lstStyle>
            <a:lvl1pPr marL="609996" indent="-609996">
              <a:spcBef>
                <a:spcPts val="3000"/>
              </a:spcBef>
              <a:buClr>
                <a:srgbClr val="447FB5"/>
              </a:buClr>
              <a:buChar char="‣"/>
              <a:defRPr sz="6000"/>
            </a:lvl1pPr>
            <a:lvl2pPr>
              <a:spcBef>
                <a:spcPts val="3000"/>
              </a:spcBef>
              <a:buClr>
                <a:srgbClr val="447FB5"/>
              </a:buClr>
              <a:buChar char="‣"/>
              <a:defRPr sz="6000"/>
            </a:lvl2pPr>
            <a:lvl3pPr>
              <a:spcBef>
                <a:spcPts val="3000"/>
              </a:spcBef>
              <a:buClr>
                <a:srgbClr val="447FB5"/>
              </a:buClr>
              <a:buChar char="‣"/>
              <a:defRPr sz="6000"/>
            </a:lvl3pPr>
            <a:lvl4pPr>
              <a:spcBef>
                <a:spcPts val="3000"/>
              </a:spcBef>
              <a:buClr>
                <a:srgbClr val="447FB5"/>
              </a:buClr>
              <a:buChar char="‣"/>
              <a:defRPr sz="6000"/>
            </a:lvl4pPr>
            <a:lvl5pPr>
              <a:spcBef>
                <a:spcPts val="3000"/>
              </a:spcBef>
              <a:buClr>
                <a:srgbClr val="447FB5"/>
              </a:buClr>
              <a:buChar char="‣"/>
              <a:defRPr sz="6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8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9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8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81" name="Title Text"/>
          <p:cNvSpPr txBox="1">
            <a:spLocks noGrp="1"/>
          </p:cNvSpPr>
          <p:nvPr>
            <p:ph type="body" sz="quarter" idx="21"/>
          </p:nvPr>
        </p:nvSpPr>
        <p:spPr>
          <a:xfrm>
            <a:off x="666750" y="208033"/>
            <a:ext cx="23050500" cy="1996008"/>
          </a:xfrm>
          <a:prstGeom prst="rect">
            <a:avLst/>
          </a:prstGeom>
        </p:spPr>
        <p:txBody>
          <a:bodyPr/>
          <a:lstStyle>
            <a:lvl1pPr marL="0" indent="0" algn="r" defTabSz="676909">
              <a:spcBef>
                <a:spcPts val="0"/>
              </a:spcBef>
              <a:buSzTx/>
              <a:buNone/>
              <a:defRPr sz="12300" cap="all">
                <a:solidFill>
                  <a:srgbClr val="447FB5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8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itle Text"/>
          <p:cNvSpPr txBox="1">
            <a:spLocks noGrp="1"/>
          </p:cNvSpPr>
          <p:nvPr>
            <p:ph type="title"/>
          </p:nvPr>
        </p:nvSpPr>
        <p:spPr>
          <a:xfrm>
            <a:off x="666750" y="208033"/>
            <a:ext cx="23050500" cy="1996008"/>
          </a:xfrm>
          <a:prstGeom prst="rect">
            <a:avLst/>
          </a:prstGeom>
        </p:spPr>
        <p:txBody>
          <a:bodyPr/>
          <a:lstStyle>
            <a:lvl1pPr algn="r"/>
          </a:lstStyle>
          <a:p>
            <a:r>
              <a:t>Title Text</a:t>
            </a:r>
          </a:p>
        </p:txBody>
      </p:sp>
      <p:sp>
        <p:nvSpPr>
          <p:cNvPr id="90" name="Body Level One…"/>
          <p:cNvSpPr txBox="1">
            <a:spLocks noGrp="1"/>
          </p:cNvSpPr>
          <p:nvPr>
            <p:ph type="body" idx="1"/>
          </p:nvPr>
        </p:nvSpPr>
        <p:spPr>
          <a:xfrm>
            <a:off x="666750" y="2312924"/>
            <a:ext cx="23050500" cy="10236917"/>
          </a:xfrm>
          <a:prstGeom prst="rect">
            <a:avLst/>
          </a:prstGeom>
        </p:spPr>
        <p:txBody>
          <a:bodyPr anchor="t"/>
          <a:lstStyle>
            <a:lvl1pPr marL="0" indent="0">
              <a:buSzTx/>
              <a:buNone/>
            </a:lvl1pPr>
            <a:lvl2pPr marL="0" indent="228600">
              <a:buSzTx/>
              <a:buNone/>
            </a:lvl2pPr>
            <a:lvl3pPr marL="0" indent="457200">
              <a:buSzTx/>
              <a:buNone/>
            </a:lvl3pPr>
            <a:lvl4pPr marL="0" indent="685800">
              <a:buSzTx/>
              <a:buNone/>
            </a:lvl4pPr>
            <a:lvl5pPr marL="0" indent="914400">
              <a:buSzTx/>
              <a:buNone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1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2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93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9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">
    <p:bg>
      <p:bgPr>
        <a:gradFill flip="none" rotWithShape="1">
          <a:gsLst>
            <a:gs pos="0">
              <a:srgbClr val="FFFFFF"/>
            </a:gs>
            <a:gs pos="100000">
              <a:srgbClr val="A2BFDA"/>
            </a:gs>
            <a:gs pos="100000">
              <a:srgbClr val="447FB5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"/>
          <p:cNvGrpSpPr/>
          <p:nvPr/>
        </p:nvGrpSpPr>
        <p:grpSpPr>
          <a:xfrm>
            <a:off x="5860851" y="1931114"/>
            <a:ext cx="12662298" cy="8376048"/>
            <a:chOff x="0" y="0"/>
            <a:chExt cx="12662296" cy="8376047"/>
          </a:xfrm>
        </p:grpSpPr>
        <p:sp>
          <p:nvSpPr>
            <p:cNvPr id="2" name="Rounded Rectangle"/>
            <p:cNvSpPr/>
            <p:nvPr/>
          </p:nvSpPr>
          <p:spPr>
            <a:xfrm>
              <a:off x="0" y="89636"/>
              <a:ext cx="12662297" cy="8286412"/>
            </a:xfrm>
            <a:prstGeom prst="roundRect">
              <a:avLst>
                <a:gd name="adj" fmla="val 9043"/>
              </a:avLst>
            </a:prstGeom>
            <a:solidFill>
              <a:srgbClr val="0365C0"/>
            </a:solidFill>
            <a:ln w="12700" cap="flat">
              <a:noFill/>
              <a:miter lim="400000"/>
            </a:ln>
            <a:effectLst>
              <a:outerShdw blurRad="177800" dist="101600" dir="2700000" rotWithShape="0">
                <a:srgbClr val="000000">
                  <a:alpha val="75000"/>
                </a:srgbClr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584200">
                <a:defRPr sz="42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3" name="Rectangle"/>
            <p:cNvSpPr/>
            <p:nvPr/>
          </p:nvSpPr>
          <p:spPr>
            <a:xfrm>
              <a:off x="0" y="2258563"/>
              <a:ext cx="12662297" cy="536670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584200">
                <a:defRPr sz="42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4" name="HELLO"/>
            <p:cNvSpPr txBox="1"/>
            <p:nvPr/>
          </p:nvSpPr>
          <p:spPr>
            <a:xfrm>
              <a:off x="3839402" y="0"/>
              <a:ext cx="4961188" cy="167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l" defTabSz="584200">
                <a:defRPr sz="9000" b="1" spc="9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HELLO</a:t>
              </a:r>
            </a:p>
          </p:txBody>
        </p:sp>
        <p:sp>
          <p:nvSpPr>
            <p:cNvPr id="5" name="my name is"/>
            <p:cNvSpPr txBox="1"/>
            <p:nvPr/>
          </p:nvSpPr>
          <p:spPr>
            <a:xfrm>
              <a:off x="4393863" y="1294751"/>
              <a:ext cx="3844526" cy="9959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l" defTabSz="584200">
                <a:defRPr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my name is</a:t>
              </a:r>
            </a:p>
          </p:txBody>
        </p:sp>
      </p:grpSp>
      <p:sp>
        <p:nvSpPr>
          <p:cNvPr id="7" name="Title Text"/>
          <p:cNvSpPr txBox="1">
            <a:spLocks noGrp="1"/>
          </p:cNvSpPr>
          <p:nvPr>
            <p:ph type="title"/>
          </p:nvPr>
        </p:nvSpPr>
        <p:spPr>
          <a:xfrm>
            <a:off x="673100" y="355600"/>
            <a:ext cx="23050500" cy="342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8" name="Body Level One…"/>
          <p:cNvSpPr txBox="1">
            <a:spLocks noGrp="1"/>
          </p:cNvSpPr>
          <p:nvPr>
            <p:ph type="body" idx="1"/>
          </p:nvPr>
        </p:nvSpPr>
        <p:spPr>
          <a:xfrm>
            <a:off x="673100" y="3835400"/>
            <a:ext cx="23050500" cy="886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76099" y="13081000"/>
            <a:ext cx="419101" cy="457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transition spd="med"/>
  <p:txStyles>
    <p:titleStyle>
      <a:lvl1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+mj-lt"/>
          <a:ea typeface="+mj-ea"/>
          <a:cs typeface="+mj-cs"/>
          <a:sym typeface="Helvetica"/>
        </a:defRPr>
      </a:lvl1pPr>
      <a:lvl2pPr marL="0" marR="0" indent="2286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+mj-lt"/>
          <a:ea typeface="+mj-ea"/>
          <a:cs typeface="+mj-cs"/>
          <a:sym typeface="Helvetica"/>
        </a:defRPr>
      </a:lvl2pPr>
      <a:lvl3pPr marL="0" marR="0" indent="4572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+mj-lt"/>
          <a:ea typeface="+mj-ea"/>
          <a:cs typeface="+mj-cs"/>
          <a:sym typeface="Helvetica"/>
        </a:defRPr>
      </a:lvl3pPr>
      <a:lvl4pPr marL="0" marR="0" indent="6858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+mj-lt"/>
          <a:ea typeface="+mj-ea"/>
          <a:cs typeface="+mj-cs"/>
          <a:sym typeface="Helvetica"/>
        </a:defRPr>
      </a:lvl4pPr>
      <a:lvl5pPr marL="0" marR="0" indent="9144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+mj-lt"/>
          <a:ea typeface="+mj-ea"/>
          <a:cs typeface="+mj-cs"/>
          <a:sym typeface="Helvetica"/>
        </a:defRPr>
      </a:lvl5pPr>
      <a:lvl6pPr marL="0" marR="0" indent="11430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+mj-lt"/>
          <a:ea typeface="+mj-ea"/>
          <a:cs typeface="+mj-cs"/>
          <a:sym typeface="Helvetica"/>
        </a:defRPr>
      </a:lvl6pPr>
      <a:lvl7pPr marL="0" marR="0" indent="13716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+mj-lt"/>
          <a:ea typeface="+mj-ea"/>
          <a:cs typeface="+mj-cs"/>
          <a:sym typeface="Helvetica"/>
        </a:defRPr>
      </a:lvl7pPr>
      <a:lvl8pPr marL="0" marR="0" indent="16002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+mj-lt"/>
          <a:ea typeface="+mj-ea"/>
          <a:cs typeface="+mj-cs"/>
          <a:sym typeface="Helvetica"/>
        </a:defRPr>
      </a:lvl8pPr>
      <a:lvl9pPr marL="0" marR="0" indent="18288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+mj-lt"/>
          <a:ea typeface="+mj-ea"/>
          <a:cs typeface="+mj-cs"/>
          <a:sym typeface="Helvetica"/>
        </a:defRPr>
      </a:lvl9pPr>
    </p:titleStyle>
    <p:bodyStyle>
      <a:lvl1pPr marL="609996" marR="0" indent="-609996" algn="l" defTabSz="825500" rtl="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chemeClr val="accent6">
              <a:hueOff val="-133704"/>
              <a:satOff val="8281"/>
              <a:lumOff val="-27269"/>
            </a:schemeClr>
          </a:solidFill>
          <a:uFillTx/>
          <a:latin typeface="+mj-lt"/>
          <a:ea typeface="+mj-ea"/>
          <a:cs typeface="+mj-cs"/>
          <a:sym typeface="Helvetica"/>
        </a:defRPr>
      </a:lvl1pPr>
      <a:lvl2pPr marL="1346596" marR="0" indent="-609996" algn="l" defTabSz="825500" rtl="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chemeClr val="accent6">
              <a:hueOff val="-133704"/>
              <a:satOff val="8281"/>
              <a:lumOff val="-27269"/>
            </a:schemeClr>
          </a:solidFill>
          <a:uFillTx/>
          <a:latin typeface="+mj-lt"/>
          <a:ea typeface="+mj-ea"/>
          <a:cs typeface="+mj-cs"/>
          <a:sym typeface="Helvetica"/>
        </a:defRPr>
      </a:lvl2pPr>
      <a:lvl3pPr marL="2083196" marR="0" indent="-609996" algn="l" defTabSz="825500" rtl="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chemeClr val="accent6">
              <a:hueOff val="-133704"/>
              <a:satOff val="8281"/>
              <a:lumOff val="-27269"/>
            </a:schemeClr>
          </a:solidFill>
          <a:uFillTx/>
          <a:latin typeface="+mj-lt"/>
          <a:ea typeface="+mj-ea"/>
          <a:cs typeface="+mj-cs"/>
          <a:sym typeface="Helvetica"/>
        </a:defRPr>
      </a:lvl3pPr>
      <a:lvl4pPr marL="2819796" marR="0" indent="-609996" algn="l" defTabSz="825500" rtl="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chemeClr val="accent6">
              <a:hueOff val="-133704"/>
              <a:satOff val="8281"/>
              <a:lumOff val="-27269"/>
            </a:schemeClr>
          </a:solidFill>
          <a:uFillTx/>
          <a:latin typeface="+mj-lt"/>
          <a:ea typeface="+mj-ea"/>
          <a:cs typeface="+mj-cs"/>
          <a:sym typeface="Helvetica"/>
        </a:defRPr>
      </a:lvl4pPr>
      <a:lvl5pPr marL="3556396" marR="0" indent="-609996" algn="l" defTabSz="825500" rtl="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chemeClr val="accent6">
              <a:hueOff val="-133704"/>
              <a:satOff val="8281"/>
              <a:lumOff val="-27269"/>
            </a:schemeClr>
          </a:solidFill>
          <a:uFillTx/>
          <a:latin typeface="+mj-lt"/>
          <a:ea typeface="+mj-ea"/>
          <a:cs typeface="+mj-cs"/>
          <a:sym typeface="Helvetica"/>
        </a:defRPr>
      </a:lvl5pPr>
      <a:lvl6pPr marL="4292996" marR="0" indent="-609996" algn="l" defTabSz="825500" rtl="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chemeClr val="accent6">
              <a:hueOff val="-133704"/>
              <a:satOff val="8281"/>
              <a:lumOff val="-27269"/>
            </a:schemeClr>
          </a:solidFill>
          <a:uFillTx/>
          <a:latin typeface="+mj-lt"/>
          <a:ea typeface="+mj-ea"/>
          <a:cs typeface="+mj-cs"/>
          <a:sym typeface="Helvetica"/>
        </a:defRPr>
      </a:lvl6pPr>
      <a:lvl7pPr marL="5029596" marR="0" indent="-609996" algn="l" defTabSz="825500" rtl="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chemeClr val="accent6">
              <a:hueOff val="-133704"/>
              <a:satOff val="8281"/>
              <a:lumOff val="-27269"/>
            </a:schemeClr>
          </a:solidFill>
          <a:uFillTx/>
          <a:latin typeface="+mj-lt"/>
          <a:ea typeface="+mj-ea"/>
          <a:cs typeface="+mj-cs"/>
          <a:sym typeface="Helvetica"/>
        </a:defRPr>
      </a:lvl7pPr>
      <a:lvl8pPr marL="5766196" marR="0" indent="-609996" algn="l" defTabSz="825500" rtl="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chemeClr val="accent6">
              <a:hueOff val="-133704"/>
              <a:satOff val="8281"/>
              <a:lumOff val="-27269"/>
            </a:schemeClr>
          </a:solidFill>
          <a:uFillTx/>
          <a:latin typeface="+mj-lt"/>
          <a:ea typeface="+mj-ea"/>
          <a:cs typeface="+mj-cs"/>
          <a:sym typeface="Helvetica"/>
        </a:defRPr>
      </a:lvl8pPr>
      <a:lvl9pPr marL="6502796" marR="0" indent="-609996" algn="l" defTabSz="825500" rtl="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chemeClr val="accent6">
              <a:hueOff val="-133704"/>
              <a:satOff val="8281"/>
              <a:lumOff val="-27269"/>
            </a:schemeClr>
          </a:solidFill>
          <a:uFillTx/>
          <a:latin typeface="+mj-lt"/>
          <a:ea typeface="+mj-ea"/>
          <a:cs typeface="+mj-cs"/>
          <a:sym typeface="Helvetica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15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mailto:https://colorbrewer2.org/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.ti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.ti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.ti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6" Type="http://schemas.openxmlformats.org/officeDocument/2006/relationships/image" Target="../media/image17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Relationship Id="rId5" Type="http://schemas.openxmlformats.org/officeDocument/2006/relationships/hyperlink" Target="https://images.plot.ly/plotly-documentation/images/r_cheat_sheet.pdf" TargetMode="External"/><Relationship Id="rId4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6" Type="http://schemas.openxmlformats.org/officeDocument/2006/relationships/image" Target="../media/image17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rstudio.github.io/DT/functions.html" TargetMode="External"/><Relationship Id="rId2" Type="http://schemas.openxmlformats.org/officeDocument/2006/relationships/hyperlink" Target="https://rstudio.github.io/DT/options.html" TargetMode="Externa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rstudio.github.io/DT/extensions.html" TargetMode="Externa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6" Type="http://schemas.openxmlformats.org/officeDocument/2006/relationships/image" Target="../media/image17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6" Type="http://schemas.openxmlformats.org/officeDocument/2006/relationships/image" Target="../media/image17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hadley/shinySignals" TargetMode="Externa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6" Type="http://schemas.openxmlformats.org/officeDocument/2006/relationships/image" Target="../media/image17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6" Type="http://schemas.openxmlformats.org/officeDocument/2006/relationships/image" Target="../media/image17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rstudio.com/resources/cheatsheets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www.rstudio.com/resources/cheatsheets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Screen Shot 2014-07-09 at 9.47.41 AM (1).png" descr="Screen Shot 2014-07-09 at 9.47.41 AM (1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3597" y="-279400"/>
            <a:ext cx="17785803" cy="10178003"/>
          </a:xfrm>
          <a:prstGeom prst="rect">
            <a:avLst/>
          </a:prstGeom>
          <a:ln w="12700">
            <a:miter lim="400000"/>
          </a:ln>
        </p:spPr>
      </p:pic>
      <p:sp>
        <p:nvSpPr>
          <p:cNvPr id="195" name="interactive data visualizations with Plotly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>
            <a:lvl1pPr defTabSz="503555">
              <a:defRPr sz="9150"/>
            </a:lvl1pPr>
          </a:lstStyle>
          <a:p>
            <a:r>
              <a:rPr lang="en-US" dirty="0"/>
              <a:t>Homework 1 Feedback</a:t>
            </a:r>
            <a:endParaRPr dirty="0"/>
          </a:p>
        </p:txBody>
      </p:sp>
      <p:sp>
        <p:nvSpPr>
          <p:cNvPr id="196" name="Shiny from"/>
          <p:cNvSpPr txBox="1"/>
          <p:nvPr/>
        </p:nvSpPr>
        <p:spPr>
          <a:xfrm>
            <a:off x="18180203" y="12385457"/>
            <a:ext cx="3224623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5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197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93725" y="12348527"/>
            <a:ext cx="2764118" cy="9398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178695274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0730" y="1020813"/>
            <a:ext cx="17577874" cy="1177125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27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22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229" name="demo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demo</a:t>
            </a:r>
          </a:p>
        </p:txBody>
      </p:sp>
      <p:pic>
        <p:nvPicPr>
          <p:cNvPr id="230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31" name="Rectangle"/>
          <p:cNvSpPr/>
          <p:nvPr/>
        </p:nvSpPr>
        <p:spPr>
          <a:xfrm>
            <a:off x="1033450" y="4111671"/>
            <a:ext cx="22317101" cy="6715624"/>
          </a:xfrm>
          <a:prstGeom prst="rect">
            <a:avLst/>
          </a:prstGeom>
          <a:solidFill>
            <a:srgbClr val="EBEBEB"/>
          </a:solidFill>
          <a:ln w="25400">
            <a:solidFill>
              <a:srgbClr val="929292"/>
            </a:solidFill>
            <a:miter lim="400000"/>
          </a:ln>
          <a:effectLst>
            <a:outerShdw blurRad="101600" dist="51418" dir="5452524" rotWithShape="0">
              <a:srgbClr val="000000">
                <a:alpha val="55181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32" name="ggplot(mtcars, aes(x = hp, y = mpg)) +…"/>
          <p:cNvSpPr txBox="1"/>
          <p:nvPr/>
        </p:nvSpPr>
        <p:spPr>
          <a:xfrm>
            <a:off x="7257256" y="6616499"/>
            <a:ext cx="9625609" cy="17059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ggplot(mtcars, aes(x = hp, y = mpg)) + 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geom_point() + 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geom_smooth()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9068" y="1359007"/>
            <a:ext cx="16054516" cy="1075111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37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238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39" name="font-awesome_4-6-3_users_256_0_d3d3d3_none.png" descr="font-awesome_4-6-3_users_256_0_d3d3d3_non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8712" y="254000"/>
            <a:ext cx="3251201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40" name="exercis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exercise</a:t>
            </a:r>
          </a:p>
        </p:txBody>
      </p:sp>
      <p:sp>
        <p:nvSpPr>
          <p:cNvPr id="241" name="Build any plot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Build any plot</a:t>
            </a:r>
          </a:p>
          <a:p>
            <a:pPr lvl="1"/>
            <a:r>
              <a:t>Use any dataset</a:t>
            </a:r>
          </a:p>
        </p:txBody>
      </p:sp>
      <p:pic>
        <p:nvPicPr>
          <p:cNvPr id="242" name="timer_3min.mov" descr="timer_3min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8351303" y="10301351"/>
            <a:ext cx="4445001" cy="1587501"/>
          </a:xfrm>
          <a:prstGeom prst="rect">
            <a:avLst/>
          </a:prstGeom>
          <a:ln w="25400">
            <a:solidFill>
              <a:srgbClr val="D3D3D3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1667" fill="hold"/>
                                        <p:tgtEl>
                                          <p:spTgt spid="24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42"/>
                </p:tgtEl>
              </p:cMediaNode>
            </p:video>
            <p:seq concurrent="1" prevAc="none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4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4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2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45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24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247" name="demo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demo</a:t>
            </a:r>
          </a:p>
        </p:txBody>
      </p:sp>
      <p:pic>
        <p:nvPicPr>
          <p:cNvPr id="248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49" name="Are there any other plots from the markdown file you would like to see?"/>
          <p:cNvSpPr txBox="1">
            <a:spLocks noGrp="1"/>
          </p:cNvSpPr>
          <p:nvPr>
            <p:ph type="body" idx="21"/>
          </p:nvPr>
        </p:nvSpPr>
        <p:spPr>
          <a:xfrm>
            <a:off x="3264876" y="5729487"/>
            <a:ext cx="17854247" cy="2257028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dirty="0"/>
              <a:t>Are there any other plots from the markdown</a:t>
            </a:r>
            <a:endParaRPr lang="en-US" dirty="0"/>
          </a:p>
          <a:p>
            <a:r>
              <a:rPr dirty="0"/>
              <a:t> file you would like to see?</a:t>
            </a: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0702" y="1914004"/>
            <a:ext cx="15820851" cy="8311970"/>
          </a:xfrm>
          <a:prstGeom prst="rect">
            <a:avLst/>
          </a:prstGeom>
          <a:ln w="12700">
            <a:miter lim="400000"/>
          </a:ln>
        </p:spPr>
      </p:pic>
      <p:sp>
        <p:nvSpPr>
          <p:cNvPr id="252" name="https://colorbrewer2.org/"/>
          <p:cNvSpPr txBox="1"/>
          <p:nvPr/>
        </p:nvSpPr>
        <p:spPr>
          <a:xfrm>
            <a:off x="8737460" y="11226426"/>
            <a:ext cx="6355470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u="sng"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https://colorbrewer2.org/</a:t>
            </a: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plotly"/>
          <p:cNvSpPr txBox="1">
            <a:spLocks noGrp="1"/>
          </p:cNvSpPr>
          <p:nvPr>
            <p:ph type="body" idx="21"/>
          </p:nvPr>
        </p:nvSpPr>
        <p:spPr>
          <a:xfrm>
            <a:off x="3380554" y="3291316"/>
            <a:ext cx="19729875" cy="7133368"/>
          </a:xfrm>
          <a:prstGeom prst="rect">
            <a:avLst/>
          </a:prstGeom>
        </p:spPr>
        <p:txBody>
          <a:bodyPr/>
          <a:lstStyle>
            <a:lvl1pPr marL="0" indent="0" algn="r" defTabSz="800735">
              <a:spcBef>
                <a:spcPts val="6300"/>
              </a:spcBef>
              <a:buSzTx/>
              <a:buNone/>
              <a:defRPr sz="20370">
                <a:solidFill>
                  <a:srgbClr val="FFFFFF"/>
                </a:solidFill>
              </a:defRPr>
            </a:lvl1pPr>
          </a:lstStyle>
          <a:p>
            <a:r>
              <a:t>plotly</a:t>
            </a: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gplotly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sz="16000">
                <a:solidFill>
                  <a:srgbClr val="447FB5"/>
                </a:solidFill>
              </a:defRPr>
            </a:lvl1pPr>
          </a:lstStyle>
          <a:p>
            <a:r>
              <a:t>ggplotly</a:t>
            </a: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59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260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261" name="demo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demo</a:t>
            </a:r>
          </a:p>
        </p:txBody>
      </p:sp>
      <p:pic>
        <p:nvPicPr>
          <p:cNvPr id="262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63" name="Rectangle"/>
          <p:cNvSpPr/>
          <p:nvPr/>
        </p:nvSpPr>
        <p:spPr>
          <a:xfrm>
            <a:off x="1033450" y="4111671"/>
            <a:ext cx="22317101" cy="6715624"/>
          </a:xfrm>
          <a:prstGeom prst="rect">
            <a:avLst/>
          </a:prstGeom>
          <a:solidFill>
            <a:srgbClr val="EBEBEB"/>
          </a:solidFill>
          <a:ln w="25400">
            <a:solidFill>
              <a:srgbClr val="929292"/>
            </a:solidFill>
            <a:miter lim="400000"/>
          </a:ln>
          <a:effectLst>
            <a:outerShdw blurRad="101600" dist="51418" dir="5452524" rotWithShape="0">
              <a:srgbClr val="000000">
                <a:alpha val="55181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64" name="ggplotly(…"/>
          <p:cNvSpPr txBox="1"/>
          <p:nvPr/>
        </p:nvSpPr>
        <p:spPr>
          <a:xfrm>
            <a:off x="6769496" y="5458916"/>
            <a:ext cx="10601128" cy="27981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ggplotly( 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ggplot(mtcars, aes(x = hp, y = mpg)) + </a:t>
            </a:r>
          </a:p>
          <a:p>
            <a:pPr lvl="4"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geom_point() + </a:t>
            </a:r>
          </a:p>
          <a:p>
            <a:pPr lvl="4"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geom_smooth()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)</a:t>
            </a: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69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270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271" name="demo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demo</a:t>
            </a:r>
          </a:p>
        </p:txBody>
      </p:sp>
      <p:pic>
        <p:nvPicPr>
          <p:cNvPr id="272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73" name="Rectangle"/>
          <p:cNvSpPr/>
          <p:nvPr/>
        </p:nvSpPr>
        <p:spPr>
          <a:xfrm>
            <a:off x="1033450" y="4111671"/>
            <a:ext cx="22317101" cy="6715624"/>
          </a:xfrm>
          <a:prstGeom prst="rect">
            <a:avLst/>
          </a:prstGeom>
          <a:solidFill>
            <a:srgbClr val="EBEBEB"/>
          </a:solidFill>
          <a:ln w="25400">
            <a:solidFill>
              <a:srgbClr val="929292"/>
            </a:solidFill>
            <a:miter lim="400000"/>
          </a:ln>
          <a:effectLst>
            <a:outerShdw blurRad="101600" dist="51418" dir="5452524" rotWithShape="0">
              <a:srgbClr val="000000">
                <a:alpha val="55181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74" name="ggplotly(…"/>
          <p:cNvSpPr txBox="1"/>
          <p:nvPr/>
        </p:nvSpPr>
        <p:spPr>
          <a:xfrm>
            <a:off x="4314285" y="5126681"/>
            <a:ext cx="10951568" cy="38652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511809" indent="-511809" algn="l" defTabSz="457200">
              <a:lnSpc>
                <a:spcPts val="4200"/>
              </a:lnSpc>
              <a:spcBef>
                <a:spcPts val="200"/>
              </a:spcBef>
              <a:defRPr sz="2633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ggplotly(</a:t>
            </a:r>
          </a:p>
          <a:p>
            <a:pPr marL="511809" indent="-511809" algn="l" defTabSz="457200">
              <a:lnSpc>
                <a:spcPts val="4200"/>
              </a:lnSpc>
              <a:spcBef>
                <a:spcPts val="200"/>
              </a:spcBef>
              <a:defRPr sz="2633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ggplot(mtcars, aes(x = hp, y = mpg) + </a:t>
            </a:r>
          </a:p>
          <a:p>
            <a:pPr marL="511809" indent="-511809" algn="l" defTabSz="457200">
              <a:lnSpc>
                <a:spcPts val="4200"/>
              </a:lnSpc>
              <a:spcBef>
                <a:spcPts val="200"/>
              </a:spcBef>
              <a:defRPr sz="2633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      geom_point() + </a:t>
            </a:r>
          </a:p>
          <a:p>
            <a:pPr marL="511809" indent="-511809" algn="l" defTabSz="457200">
              <a:lnSpc>
                <a:spcPts val="4200"/>
              </a:lnSpc>
              <a:spcBef>
                <a:spcPts val="200"/>
              </a:spcBef>
              <a:defRPr sz="2633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      ggtitle("Car Miles per Gallon by Horse Power") +</a:t>
            </a:r>
          </a:p>
          <a:p>
            <a:pPr marL="511809" indent="-511809" algn="l" defTabSz="457200">
              <a:lnSpc>
                <a:spcPts val="4200"/>
              </a:lnSpc>
              <a:spcBef>
                <a:spcPts val="200"/>
              </a:spcBef>
              <a:defRPr sz="2633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      xlab("Horse Power") +</a:t>
            </a:r>
          </a:p>
          <a:p>
            <a:pPr marL="511809" indent="-511809" algn="l" defTabSz="457200">
              <a:lnSpc>
                <a:spcPts val="4200"/>
              </a:lnSpc>
              <a:spcBef>
                <a:spcPts val="200"/>
              </a:spcBef>
              <a:defRPr sz="2633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      ylab("MPG"),</a:t>
            </a:r>
          </a:p>
          <a:p>
            <a:pPr marL="511809" indent="-511809" algn="l" defTabSz="457200">
              <a:lnSpc>
                <a:spcPts val="4200"/>
              </a:lnSpc>
              <a:spcBef>
                <a:spcPts val="200"/>
              </a:spcBef>
              <a:defRPr sz="2633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tooltip = c("x", "y")</a:t>
            </a:r>
          </a:p>
          <a:p>
            <a:pPr marL="511809" indent="-511809" algn="l" defTabSz="457200">
              <a:lnSpc>
                <a:spcPts val="4200"/>
              </a:lnSpc>
              <a:spcBef>
                <a:spcPts val="200"/>
              </a:spcBef>
              <a:defRPr sz="2633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)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56868BA-4CC2-4257-9B6A-B605C91F79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Take more ownership of the app</a:t>
            </a:r>
          </a:p>
          <a:p>
            <a:pPr lvl="1"/>
            <a:r>
              <a:rPr lang="en-US" dirty="0"/>
              <a:t>A few submissions of simply repurposing of in-class examples</a:t>
            </a:r>
          </a:p>
          <a:p>
            <a:r>
              <a:rPr lang="en-US" dirty="0"/>
              <a:t>Ask for help before Thursday/Friday</a:t>
            </a:r>
          </a:p>
          <a:p>
            <a:r>
              <a:rPr lang="en-US" dirty="0"/>
              <a:t>Git Commit examples: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E33CEF-0BC8-4318-8E7B-8826B5E21C2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Feedback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B63D52-C03B-4879-AA7C-39A3947661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9274" y="6434806"/>
            <a:ext cx="8266923" cy="5865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118346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79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280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281" name="demo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demo</a:t>
            </a:r>
          </a:p>
        </p:txBody>
      </p:sp>
      <p:pic>
        <p:nvPicPr>
          <p:cNvPr id="282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83" name="Rectangle"/>
          <p:cNvSpPr/>
          <p:nvPr/>
        </p:nvSpPr>
        <p:spPr>
          <a:xfrm>
            <a:off x="1033450" y="4111671"/>
            <a:ext cx="22317101" cy="6715624"/>
          </a:xfrm>
          <a:prstGeom prst="rect">
            <a:avLst/>
          </a:prstGeom>
          <a:solidFill>
            <a:srgbClr val="EBEBEB"/>
          </a:solidFill>
          <a:ln w="25400">
            <a:solidFill>
              <a:srgbClr val="929292"/>
            </a:solidFill>
            <a:miter lim="400000"/>
          </a:ln>
          <a:effectLst>
            <a:outerShdw blurRad="101600" dist="51418" dir="5452524" rotWithShape="0">
              <a:srgbClr val="000000">
                <a:alpha val="55181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84" name="ggplotly(…"/>
          <p:cNvSpPr txBox="1"/>
          <p:nvPr/>
        </p:nvSpPr>
        <p:spPr>
          <a:xfrm>
            <a:off x="4314285" y="4887604"/>
            <a:ext cx="16370201" cy="4343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511809" indent="-511809" algn="l" defTabSz="457200">
              <a:lnSpc>
                <a:spcPts val="4200"/>
              </a:lnSpc>
              <a:spcBef>
                <a:spcPts val="200"/>
              </a:spcBef>
              <a:defRPr sz="2633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ggplotly(</a:t>
            </a:r>
          </a:p>
          <a:p>
            <a:pPr marL="511809" indent="-511809" algn="l" defTabSz="457200">
              <a:lnSpc>
                <a:spcPts val="4200"/>
              </a:lnSpc>
              <a:spcBef>
                <a:spcPts val="200"/>
              </a:spcBef>
              <a:defRPr sz="2633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ggplot(mtcars, aes(x = hp, y = mpg, text = paste("&lt;b&gt;”, rowname, "&lt;/b&gt;&lt;br&gt;", </a:t>
            </a:r>
          </a:p>
          <a:p>
            <a:pPr marL="511809" indent="-511809" algn="l" defTabSz="457200">
              <a:lnSpc>
                <a:spcPts val="4200"/>
              </a:lnSpc>
              <a:spcBef>
                <a:spcPts val="200"/>
              </a:spcBef>
              <a:defRPr sz="2633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      "MPG:", mpg, "&lt;br&gt;Horse Power:", hp))) + </a:t>
            </a:r>
          </a:p>
          <a:p>
            <a:pPr marL="511809" indent="-511809" algn="l" defTabSz="457200">
              <a:lnSpc>
                <a:spcPts val="4200"/>
              </a:lnSpc>
              <a:spcBef>
                <a:spcPts val="200"/>
              </a:spcBef>
              <a:defRPr sz="2633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      geom_point() + </a:t>
            </a:r>
          </a:p>
          <a:p>
            <a:pPr marL="511809" indent="-511809" algn="l" defTabSz="457200">
              <a:lnSpc>
                <a:spcPts val="4200"/>
              </a:lnSpc>
              <a:spcBef>
                <a:spcPts val="200"/>
              </a:spcBef>
              <a:defRPr sz="2633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      ggtitle("Car Miles per Gallon by Horse Power") +</a:t>
            </a:r>
          </a:p>
          <a:p>
            <a:pPr marL="511809" indent="-511809" algn="l" defTabSz="457200">
              <a:lnSpc>
                <a:spcPts val="4200"/>
              </a:lnSpc>
              <a:spcBef>
                <a:spcPts val="200"/>
              </a:spcBef>
              <a:defRPr sz="2633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      xlab("Horse Power") +</a:t>
            </a:r>
          </a:p>
          <a:p>
            <a:pPr marL="511809" indent="-511809" algn="l" defTabSz="457200">
              <a:lnSpc>
                <a:spcPts val="4200"/>
              </a:lnSpc>
              <a:spcBef>
                <a:spcPts val="200"/>
              </a:spcBef>
              <a:defRPr sz="2633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      ylab("MPG"),</a:t>
            </a:r>
          </a:p>
          <a:p>
            <a:pPr marL="511809" indent="-511809" algn="l" defTabSz="457200">
              <a:lnSpc>
                <a:spcPts val="4200"/>
              </a:lnSpc>
              <a:spcBef>
                <a:spcPts val="200"/>
              </a:spcBef>
              <a:defRPr sz="2633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tooltip = "text"</a:t>
            </a:r>
          </a:p>
          <a:p>
            <a:pPr marL="511809" indent="-511809" algn="l" defTabSz="457200">
              <a:lnSpc>
                <a:spcPts val="4200"/>
              </a:lnSpc>
              <a:spcBef>
                <a:spcPts val="200"/>
              </a:spcBef>
              <a:defRPr sz="2633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)</a:t>
            </a:r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89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290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91" name="font-awesome_4-6-3_users_256_0_d3d3d3_none.png" descr="font-awesome_4-6-3_users_256_0_d3d3d3_non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8712" y="254000"/>
            <a:ext cx="3251201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92" name="exercis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exercise</a:t>
            </a:r>
          </a:p>
        </p:txBody>
      </p:sp>
      <p:sp>
        <p:nvSpPr>
          <p:cNvPr id="293" name="Warp your previous ggplot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Warp your previous ggplot</a:t>
            </a:r>
          </a:p>
          <a:p>
            <a:pPr lvl="1"/>
            <a:r>
              <a:t>Create a tooltip</a:t>
            </a:r>
          </a:p>
          <a:p>
            <a:pPr lvl="1"/>
            <a:r>
              <a:t>Run the code and mess around with the user options in plotly</a:t>
            </a:r>
          </a:p>
        </p:txBody>
      </p:sp>
      <p:pic>
        <p:nvPicPr>
          <p:cNvPr id="294" name="timer_5min.mov" descr="timer_5min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8955241" y="10427172"/>
            <a:ext cx="4445001" cy="1587501"/>
          </a:xfrm>
          <a:prstGeom prst="rect">
            <a:avLst/>
          </a:prstGeom>
          <a:ln w="25400">
            <a:solidFill>
              <a:srgbClr val="D3D3D3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3683" fill="hold"/>
                                        <p:tgtEl>
                                          <p:spTgt spid="29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94"/>
                </p:tgtEl>
              </p:cMediaNode>
            </p:video>
            <p:seq concurrent="1" prevAc="none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9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9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94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Users can save their output by clicking the camera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603896" indent="-603896" defTabSz="817244">
              <a:spcBef>
                <a:spcPts val="2900"/>
              </a:spcBef>
              <a:defRPr sz="5940"/>
            </a:pPr>
            <a:r>
              <a:t>Users can save their output by clicking the camera</a:t>
            </a:r>
          </a:p>
          <a:p>
            <a:pPr marL="603896" indent="-603896" defTabSz="817244">
              <a:spcBef>
                <a:spcPts val="2900"/>
              </a:spcBef>
              <a:defRPr sz="5940"/>
            </a:pPr>
            <a:r>
              <a:t>You can set tooltip popup type ahead of time</a:t>
            </a:r>
          </a:p>
          <a:p>
            <a:pPr marL="1333130" lvl="1" indent="-603896" defTabSz="817244">
              <a:spcBef>
                <a:spcPts val="2900"/>
              </a:spcBef>
              <a:defRPr sz="495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ie: </a:t>
            </a:r>
            <a:r>
              <a:t>%&gt;% layout(hovermode = 'compare')</a:t>
            </a:r>
          </a:p>
          <a:p>
            <a:pPr marL="603896" indent="-603896" defTabSz="817244">
              <a:spcBef>
                <a:spcPts val="2900"/>
              </a:spcBef>
              <a:defRPr sz="5940"/>
            </a:pPr>
            <a:r>
              <a:t>You can even combine two plots</a:t>
            </a:r>
          </a:p>
          <a:p>
            <a:pPr marL="1333130" lvl="1" indent="-603896" defTabSz="817244">
              <a:spcBef>
                <a:spcPts val="2900"/>
              </a:spcBef>
              <a:defRPr sz="495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ie: </a:t>
            </a:r>
            <a:r>
              <a:t>subplot(plot1, plot2, nrows = 2, shareX = TRUE, heights = c(.7, .3))</a:t>
            </a:r>
          </a:p>
          <a:p>
            <a:pPr marL="603896" indent="-603896" defTabSz="817244">
              <a:spcBef>
                <a:spcPts val="2900"/>
              </a:spcBef>
              <a:defRPr sz="5940"/>
            </a:pPr>
            <a:r>
              <a:t>Plotly will recognize most ggplot arguments, but some don’t always come over easily.</a:t>
            </a:r>
          </a:p>
        </p:txBody>
      </p:sp>
      <p:sp>
        <p:nvSpPr>
          <p:cNvPr id="297" name="Other features in plotly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Other features in plotly</a:t>
            </a:r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plotly standalon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sz="16000">
                <a:solidFill>
                  <a:srgbClr val="447FB5"/>
                </a:solidFill>
              </a:defRPr>
            </a:lvl1pPr>
          </a:lstStyle>
          <a:p>
            <a:r>
              <a:t>plotly standalone</a:t>
            </a:r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Screen Shot 2019-08-18 at 13.16.27.png" descr="Screen Shot 2019-08-18 at 13.16.2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9937" y="303609"/>
            <a:ext cx="7063258" cy="11850577"/>
          </a:xfrm>
          <a:prstGeom prst="rect">
            <a:avLst/>
          </a:prstGeom>
          <a:ln w="12700">
            <a:miter lim="400000"/>
          </a:ln>
        </p:spPr>
      </p:pic>
      <p:pic>
        <p:nvPicPr>
          <p:cNvPr id="302" name="Screen Shot 2019-08-18 at 13.17.25.png" descr="Screen Shot 2019-08-18 at 13.17.25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75572" y="303609"/>
            <a:ext cx="4763854" cy="11850577"/>
          </a:xfrm>
          <a:prstGeom prst="rect">
            <a:avLst/>
          </a:prstGeom>
          <a:ln w="12700">
            <a:miter lim="400000"/>
          </a:ln>
        </p:spPr>
      </p:pic>
      <p:pic>
        <p:nvPicPr>
          <p:cNvPr id="303" name="Screen Shot 2019-08-18 at 13.18.14.png" descr="Screen Shot 2019-08-18 at 13.18.14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24922" y="303609"/>
            <a:ext cx="4551878" cy="11850577"/>
          </a:xfrm>
          <a:prstGeom prst="rect">
            <a:avLst/>
          </a:prstGeom>
          <a:ln w="12700">
            <a:miter lim="400000"/>
          </a:ln>
        </p:spPr>
      </p:pic>
      <p:sp>
        <p:nvSpPr>
          <p:cNvPr id="304" name="https://images.plot.ly/plotly-documentation/images/r_cheat_sheet.pdf"/>
          <p:cNvSpPr txBox="1"/>
          <p:nvPr/>
        </p:nvSpPr>
        <p:spPr>
          <a:xfrm>
            <a:off x="6726566" y="12661900"/>
            <a:ext cx="17073265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u="sng">
                <a:hlinkClick r:id="rId5"/>
              </a:defRPr>
            </a:lvl1pPr>
          </a:lstStyle>
          <a:p>
            <a:pPr>
              <a:defRPr u="none"/>
            </a:pPr>
            <a:r>
              <a:rPr u="sng">
                <a:hlinkClick r:id="rId5"/>
              </a:rPr>
              <a:t>https://images.plot.ly/plotly-documentation/images/r_cheat_sheet.pdf</a:t>
            </a:r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plotly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algn="r" defTabSz="800735">
              <a:spcBef>
                <a:spcPts val="6300"/>
              </a:spcBef>
              <a:buSzTx/>
              <a:buNone/>
              <a:defRPr sz="20370">
                <a:solidFill>
                  <a:srgbClr val="FFFFFF"/>
                </a:solidFill>
              </a:defRPr>
            </a:pPr>
            <a:r>
              <a:t>plotly</a:t>
            </a:r>
          </a:p>
          <a:p>
            <a:pPr marL="0" indent="0" algn="r" defTabSz="800735">
              <a:spcBef>
                <a:spcPts val="6300"/>
              </a:spcBef>
              <a:buSzTx/>
              <a:buNone/>
              <a:defRPr sz="20370">
                <a:solidFill>
                  <a:srgbClr val="DBDBDB"/>
                </a:solidFill>
              </a:defRPr>
            </a:pPr>
            <a:r>
              <a:t>in an app</a:t>
            </a:r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09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31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311" name="demo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demo</a:t>
            </a:r>
          </a:p>
        </p:txBody>
      </p:sp>
      <p:pic>
        <p:nvPicPr>
          <p:cNvPr id="312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313" name="Go to old_faithful.R"/>
          <p:cNvSpPr txBox="1">
            <a:spLocks noGrp="1"/>
          </p:cNvSpPr>
          <p:nvPr>
            <p:ph type="body" idx="21"/>
          </p:nvPr>
        </p:nvSpPr>
        <p:spPr>
          <a:xfrm>
            <a:off x="6799981" y="6247414"/>
            <a:ext cx="10784038" cy="1221172"/>
          </a:xfrm>
          <a:prstGeom prst="rect">
            <a:avLst/>
          </a:prstGeom>
        </p:spPr>
        <p:txBody>
          <a:bodyPr/>
          <a:lstStyle/>
          <a:p>
            <a:r>
              <a:t>Go to old_faithful.R</a:t>
            </a:r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16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317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18" name="font-awesome_4-6-3_users_256_0_d3d3d3_none.png" descr="font-awesome_4-6-3_users_256_0_d3d3d3_non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8712" y="254000"/>
            <a:ext cx="3251201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319" name="exercis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exercise</a:t>
            </a:r>
          </a:p>
        </p:txBody>
      </p:sp>
      <p:sp>
        <p:nvSpPr>
          <p:cNvPr id="320" name="Go to movies_20.R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Go to movies_20.R</a:t>
            </a:r>
          </a:p>
          <a:p>
            <a:pPr lvl="1"/>
            <a:r>
              <a:t>Edit the UI and Server functions so that scatter plot uses plotly</a:t>
            </a:r>
          </a:p>
          <a:p>
            <a:pPr lvl="1"/>
            <a:r>
              <a:t>Create a useful tooltip</a:t>
            </a:r>
          </a:p>
        </p:txBody>
      </p:sp>
      <p:pic>
        <p:nvPicPr>
          <p:cNvPr id="321" name="timer_5min.mov" descr="timer_5min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8955241" y="10427172"/>
            <a:ext cx="4445001" cy="1587501"/>
          </a:xfrm>
          <a:prstGeom prst="rect">
            <a:avLst/>
          </a:prstGeom>
          <a:ln w="25400">
            <a:solidFill>
              <a:srgbClr val="D3D3D3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3683" fill="hold"/>
                                        <p:tgtEl>
                                          <p:spTgt spid="3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321"/>
                </p:tgtEl>
              </p:cMediaNode>
            </p:video>
            <p:seq concurrent="1" prevAc="none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21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© 2016 RStudio, Inc. All rights reserved."/>
          <p:cNvSpPr txBox="1"/>
          <p:nvPr/>
        </p:nvSpPr>
        <p:spPr>
          <a:xfrm>
            <a:off x="20835540" y="13074649"/>
            <a:ext cx="3330077" cy="35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lnSpc>
                <a:spcPts val="3600"/>
              </a:lnSpc>
              <a:defRPr sz="1400">
                <a:solidFill>
                  <a:srgbClr val="C0C0C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© 2016 RStudio, Inc. All rights reserved.</a:t>
            </a:r>
          </a:p>
        </p:txBody>
      </p:sp>
      <p:sp>
        <p:nvSpPr>
          <p:cNvPr id="324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25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32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327" name="Solution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Solution</a:t>
            </a:r>
          </a:p>
        </p:txBody>
      </p:sp>
      <p:sp>
        <p:nvSpPr>
          <p:cNvPr id="328" name="Check your app against movies_21.R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Check your app against movies_21.R</a:t>
            </a:r>
          </a:p>
          <a:p>
            <a:r>
              <a:t>Add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library(plotly)</a:t>
            </a:r>
          </a:p>
          <a:p>
            <a:pPr lvl="1"/>
            <a:r>
              <a:t>Change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plotOuptut</a:t>
            </a:r>
            <a:r>
              <a:t> to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plotlyOutput</a:t>
            </a:r>
          </a:p>
          <a:p>
            <a:pPr lvl="2"/>
            <a:r>
              <a:t>Change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renderPlot</a:t>
            </a:r>
            <a:r>
              <a:t> to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renderPlotly</a:t>
            </a:r>
          </a:p>
          <a:p>
            <a:pPr lvl="2"/>
            <a:r>
              <a:t>Wrap the plot in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ggplotly()</a:t>
            </a:r>
          </a:p>
          <a:p>
            <a:pPr lvl="4"/>
            <a:r>
              <a:t>Place tooltip as a paste function in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aes()</a:t>
            </a:r>
            <a:r>
              <a:t> and set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tooltip = "text"</a:t>
            </a:r>
            <a:r>
              <a:t> </a:t>
            </a:r>
          </a:p>
          <a:p>
            <a:pPr lvl="4"/>
            <a:r>
              <a:t>Or set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tooltip = c("x", “y")</a:t>
            </a:r>
          </a:p>
        </p:txBody>
      </p:sp>
      <p:pic>
        <p:nvPicPr>
          <p:cNvPr id="329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DT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algn="r" defTabSz="800735">
              <a:spcBef>
                <a:spcPts val="6300"/>
              </a:spcBef>
              <a:buSzTx/>
              <a:buNone/>
              <a:defRPr sz="20370">
                <a:solidFill>
                  <a:srgbClr val="FFFFFF"/>
                </a:solidFill>
              </a:defRPr>
            </a:pPr>
            <a:r>
              <a:t>DT</a:t>
            </a:r>
          </a:p>
          <a:p>
            <a:pPr marL="0" indent="0" algn="r" defTabSz="800735">
              <a:spcBef>
                <a:spcPts val="6300"/>
              </a:spcBef>
              <a:buSzTx/>
              <a:buNone/>
              <a:defRPr sz="20370">
                <a:solidFill>
                  <a:srgbClr val="DBDBDB"/>
                </a:solidFill>
              </a:defRPr>
            </a:pPr>
            <a:r>
              <a:t>Advanced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Screen Shot 2014-07-09 at 9.47.41 AM (1).png" descr="Screen Shot 2014-07-09 at 9.47.41 AM (1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3597" y="-279400"/>
            <a:ext cx="17785803" cy="10178003"/>
          </a:xfrm>
          <a:prstGeom prst="rect">
            <a:avLst/>
          </a:prstGeom>
          <a:ln w="12700">
            <a:miter lim="400000"/>
          </a:ln>
        </p:spPr>
      </p:pic>
      <p:sp>
        <p:nvSpPr>
          <p:cNvPr id="195" name="interactive data visualizations with Plotly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>
            <a:lvl1pPr defTabSz="503555">
              <a:defRPr sz="9150"/>
            </a:lvl1pPr>
          </a:lstStyle>
          <a:p>
            <a:r>
              <a:rPr dirty="0"/>
              <a:t>visualizations with </a:t>
            </a:r>
            <a:r>
              <a:rPr dirty="0" err="1"/>
              <a:t>Plotly</a:t>
            </a:r>
            <a:r>
              <a:rPr lang="en-US" dirty="0"/>
              <a:t> &amp; interactive data </a:t>
            </a:r>
            <a:endParaRPr dirty="0"/>
          </a:p>
        </p:txBody>
      </p:sp>
      <p:sp>
        <p:nvSpPr>
          <p:cNvPr id="196" name="Shiny from"/>
          <p:cNvSpPr txBox="1"/>
          <p:nvPr/>
        </p:nvSpPr>
        <p:spPr>
          <a:xfrm>
            <a:off x="18180203" y="12385457"/>
            <a:ext cx="3224623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5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197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93725" y="12348527"/>
            <a:ext cx="2764118" cy="939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https://rstudio.github.io/DT/options.html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26997" indent="-426997" defTabSz="577850">
              <a:spcBef>
                <a:spcPts val="2100"/>
              </a:spcBef>
              <a:defRPr sz="4200"/>
            </a:pPr>
            <a:r>
              <a:rPr u="sng">
                <a:hlinkClick r:id="rId2"/>
              </a:rPr>
              <a:t>https://rstudio.github.io/DT/options.html</a:t>
            </a:r>
          </a:p>
          <a:p>
            <a:pPr marL="942617" lvl="1" indent="-426997" defTabSz="577850">
              <a:spcBef>
                <a:spcPts val="2100"/>
              </a:spcBef>
              <a:defRPr sz="4200"/>
            </a:pPr>
            <a:r>
              <a:t>Determine which elements of the table to display (dom)</a:t>
            </a:r>
          </a:p>
          <a:p>
            <a:pPr marL="942617" lvl="1" indent="-426997" defTabSz="577850">
              <a:spcBef>
                <a:spcPts val="2100"/>
              </a:spcBef>
              <a:defRPr sz="4200"/>
            </a:pPr>
            <a:r>
              <a:t>Scrolling</a:t>
            </a:r>
          </a:p>
          <a:p>
            <a:pPr marL="942617" lvl="1" indent="-426997" defTabSz="577850">
              <a:spcBef>
                <a:spcPts val="2100"/>
              </a:spcBef>
              <a:defRPr sz="4200"/>
            </a:pPr>
            <a:r>
              <a:t>Selection</a:t>
            </a:r>
          </a:p>
          <a:p>
            <a:pPr marL="942617" lvl="1" indent="-426997" defTabSz="577850">
              <a:spcBef>
                <a:spcPts val="2100"/>
              </a:spcBef>
              <a:defRPr sz="4200"/>
            </a:pPr>
            <a:r>
              <a:t>Pages </a:t>
            </a:r>
          </a:p>
          <a:p>
            <a:pPr marL="942617" lvl="1" indent="-426997" defTabSz="577850">
              <a:spcBef>
                <a:spcPts val="2100"/>
              </a:spcBef>
              <a:defRPr sz="4200"/>
            </a:pPr>
            <a:r>
              <a:t>etc.</a:t>
            </a:r>
          </a:p>
          <a:p>
            <a:pPr marL="426997" indent="-426997" defTabSz="577850">
              <a:spcBef>
                <a:spcPts val="2100"/>
              </a:spcBef>
              <a:defRPr sz="4200"/>
            </a:pPr>
            <a:r>
              <a:rPr u="sng">
                <a:hlinkClick r:id="rId3"/>
              </a:rPr>
              <a:t>https://rstudio.github.io/DT/functions.html</a:t>
            </a:r>
          </a:p>
          <a:p>
            <a:pPr marL="942617" lvl="1" indent="-426997" defTabSz="577850">
              <a:spcBef>
                <a:spcPts val="2100"/>
              </a:spcBef>
              <a:defRPr sz="4200"/>
            </a:pPr>
            <a:r>
              <a:t>Format Rows based off values</a:t>
            </a:r>
          </a:p>
          <a:p>
            <a:pPr marL="942617" lvl="1" indent="-426997" defTabSz="577850">
              <a:spcBef>
                <a:spcPts val="2100"/>
              </a:spcBef>
              <a:defRPr sz="4200"/>
            </a:pPr>
            <a:r>
              <a:t>Set row format</a:t>
            </a:r>
          </a:p>
          <a:p>
            <a:pPr marL="942617" lvl="1" indent="-426997" defTabSz="577850">
              <a:spcBef>
                <a:spcPts val="2100"/>
              </a:spcBef>
              <a:defRPr sz="4200"/>
            </a:pPr>
            <a:r>
              <a:t>etc.</a:t>
            </a:r>
          </a:p>
        </p:txBody>
      </p:sp>
      <p:sp>
        <p:nvSpPr>
          <p:cNvPr id="334" name="DT Options and functions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DT Options and functions</a:t>
            </a:r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https://rstudio.github.io/DT/extensions.html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u="sng">
                <a:hlinkClick r:id="rId2"/>
              </a:rPr>
              <a:t>https://rstudio.github.io/DT/extensions.html</a:t>
            </a:r>
          </a:p>
          <a:p>
            <a:r>
              <a:t>Buttons</a:t>
            </a:r>
          </a:p>
          <a:p>
            <a:pPr lvl="1"/>
            <a:r>
              <a:t>Download data (only works on data displayed)</a:t>
            </a:r>
          </a:p>
          <a:p>
            <a:r>
              <a:t>Fixed column/header</a:t>
            </a:r>
          </a:p>
          <a:p>
            <a:pPr lvl="1"/>
            <a:r>
              <a:t>Keeps certain columns or header from scrolling</a:t>
            </a:r>
          </a:p>
          <a:p>
            <a:r>
              <a:t>Scroller</a:t>
            </a:r>
          </a:p>
        </p:txBody>
      </p:sp>
      <p:sp>
        <p:nvSpPr>
          <p:cNvPr id="337" name="DT Extensions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DT Extensions</a:t>
            </a:r>
          </a:p>
        </p:txBody>
      </p:sp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40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34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342" name="demo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demo</a:t>
            </a:r>
          </a:p>
        </p:txBody>
      </p:sp>
      <p:pic>
        <p:nvPicPr>
          <p:cNvPr id="343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344" name="Go to movies22.R"/>
          <p:cNvSpPr txBox="1">
            <a:spLocks noGrp="1"/>
          </p:cNvSpPr>
          <p:nvPr>
            <p:ph type="body" idx="21"/>
          </p:nvPr>
        </p:nvSpPr>
        <p:spPr>
          <a:xfrm>
            <a:off x="7866955" y="6247414"/>
            <a:ext cx="8650090" cy="1221172"/>
          </a:xfrm>
          <a:prstGeom prst="rect">
            <a:avLst/>
          </a:prstGeom>
        </p:spPr>
        <p:txBody>
          <a:bodyPr/>
          <a:lstStyle/>
          <a:p>
            <a:r>
              <a:t>Go to movies22.R</a:t>
            </a:r>
          </a:p>
        </p:txBody>
      </p: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Screen Shot 2014-07-09 at 9.47.41 AM (1).png" descr="Screen Shot 2014-07-09 at 9.47.41 AM (1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3597" y="-279400"/>
            <a:ext cx="17785803" cy="10178003"/>
          </a:xfrm>
          <a:prstGeom prst="rect">
            <a:avLst/>
          </a:prstGeom>
          <a:ln w="12700">
            <a:miter lim="400000"/>
          </a:ln>
        </p:spPr>
      </p:pic>
      <p:sp>
        <p:nvSpPr>
          <p:cNvPr id="398" name="advanced reactivity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>
            <a:lvl1pPr defTabSz="734694">
              <a:defRPr sz="13350"/>
            </a:lvl1pPr>
          </a:lstStyle>
          <a:p>
            <a:r>
              <a:t>advanced reactivity</a:t>
            </a:r>
          </a:p>
        </p:txBody>
      </p:sp>
      <p:sp>
        <p:nvSpPr>
          <p:cNvPr id="399" name="Shiny from"/>
          <p:cNvSpPr txBox="1"/>
          <p:nvPr/>
        </p:nvSpPr>
        <p:spPr>
          <a:xfrm>
            <a:off x="18180203" y="12385457"/>
            <a:ext cx="3224623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5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400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93725" y="12348527"/>
            <a:ext cx="2764118" cy="9398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324870675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Reactivity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algn="r" defTabSz="800735">
              <a:spcBef>
                <a:spcPts val="6300"/>
              </a:spcBef>
              <a:buSzTx/>
              <a:buNone/>
              <a:defRPr sz="20370">
                <a:solidFill>
                  <a:srgbClr val="FFFFFF"/>
                </a:solidFill>
              </a:defRPr>
            </a:pPr>
            <a:r>
              <a:t>Reactivity</a:t>
            </a:r>
          </a:p>
          <a:p>
            <a:pPr marL="0" indent="0" algn="r" defTabSz="800735">
              <a:spcBef>
                <a:spcPts val="6300"/>
              </a:spcBef>
              <a:buSzTx/>
              <a:buNone/>
              <a:defRPr sz="20370">
                <a:solidFill>
                  <a:srgbClr val="DBDBDB"/>
                </a:solidFill>
              </a:defRPr>
            </a:pPr>
            <a:r>
              <a:t>catalog</a:t>
            </a:r>
          </a:p>
        </p:txBody>
      </p:sp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tore values: reactiveValues / input / makeReactiveBinding…"/>
          <p:cNvSpPr txBox="1">
            <a:spLocks noGrp="1"/>
          </p:cNvSpPr>
          <p:nvPr>
            <p:ph type="body" idx="1"/>
          </p:nvPr>
        </p:nvSpPr>
        <p:spPr>
          <a:xfrm>
            <a:off x="666749" y="2310475"/>
            <a:ext cx="22740261" cy="10016391"/>
          </a:xfrm>
          <a:prstGeom prst="rect">
            <a:avLst/>
          </a:prstGeom>
        </p:spPr>
        <p:txBody>
          <a:bodyPr/>
          <a:lstStyle/>
          <a:p>
            <a:pPr marL="463597" indent="-463597" defTabSz="627379">
              <a:spcBef>
                <a:spcPts val="2200"/>
              </a:spcBef>
              <a:defRPr sz="4560"/>
            </a:pPr>
            <a:r>
              <a:t>Store values: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reactiveValues</a:t>
            </a:r>
            <a:r>
              <a:t> /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input</a:t>
            </a:r>
            <a:r>
              <a:t> /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makeReactiveBinding</a:t>
            </a:r>
          </a:p>
          <a:p>
            <a:pPr marL="463597" indent="-463597" defTabSz="627379">
              <a:spcBef>
                <a:spcPts val="2200"/>
              </a:spcBef>
              <a:defRPr sz="4560"/>
            </a:pPr>
            <a:r>
              <a:t>Calculate values: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reactive</a:t>
            </a:r>
            <a:r>
              <a:t> /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eventReactive</a:t>
            </a:r>
          </a:p>
          <a:p>
            <a:pPr marL="463597" indent="-463597" defTabSz="627379">
              <a:spcBef>
                <a:spcPts val="2200"/>
              </a:spcBef>
              <a:defRPr sz="4560"/>
            </a:pPr>
            <a:r>
              <a:t>Execute tasks: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observe</a:t>
            </a:r>
            <a:r>
              <a:t> /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observeEvent</a:t>
            </a:r>
          </a:p>
          <a:p>
            <a:pPr marL="463597" indent="-463597" defTabSz="627379">
              <a:spcBef>
                <a:spcPts val="2200"/>
              </a:spcBef>
              <a:defRPr sz="4560"/>
            </a:pPr>
            <a:r>
              <a:t>Preventing reactivity: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isolate</a:t>
            </a:r>
          </a:p>
          <a:p>
            <a:pPr marL="463597" indent="-463597" defTabSz="627379">
              <a:spcBef>
                <a:spcPts val="2200"/>
              </a:spcBef>
              <a:defRPr sz="4560"/>
            </a:pPr>
            <a:r>
              <a:t>Checking preconditions: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req</a:t>
            </a:r>
          </a:p>
          <a:p>
            <a:pPr marL="463597" indent="-463597" defTabSz="627379">
              <a:spcBef>
                <a:spcPts val="2200"/>
              </a:spcBef>
              <a:defRPr sz="4560"/>
            </a:pPr>
            <a:r>
              <a:t>Time (as a reactive source):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invalidateLater</a:t>
            </a:r>
            <a:r>
              <a:t> / </a:t>
            </a:r>
            <a:r>
              <a:rPr strike="sngStrike">
                <a:latin typeface="Monaco"/>
                <a:ea typeface="Monaco"/>
                <a:cs typeface="Monaco"/>
                <a:sym typeface="Monaco"/>
              </a:rPr>
              <a:t>reactiveTimer</a:t>
            </a:r>
            <a:r>
              <a:rPr sz="3040"/>
              <a:t> </a:t>
            </a:r>
            <a:r>
              <a:rPr sz="3800" i="1"/>
              <a:t> (invalidateLater is a safer and simpler alternative)</a:t>
            </a:r>
          </a:p>
          <a:p>
            <a:pPr marL="463597" indent="-463597" defTabSz="627379">
              <a:spcBef>
                <a:spcPts val="2200"/>
              </a:spcBef>
              <a:defRPr sz="4560"/>
            </a:pPr>
            <a:r>
              <a:t>Rate-limiting: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debounce</a:t>
            </a:r>
            <a:r>
              <a:t> /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throttle</a:t>
            </a:r>
          </a:p>
          <a:p>
            <a:pPr marL="463597" indent="-463597" defTabSz="627379">
              <a:spcBef>
                <a:spcPts val="2200"/>
              </a:spcBef>
              <a:defRPr sz="4560"/>
            </a:pPr>
            <a:r>
              <a:t>Live data: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reactiveFileReader</a:t>
            </a:r>
            <a:r>
              <a:t> /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reactivePoll</a:t>
            </a:r>
          </a:p>
          <a:p>
            <a:pPr marL="0" indent="0" defTabSz="627379">
              <a:spcBef>
                <a:spcPts val="2200"/>
              </a:spcBef>
              <a:buClrTx/>
              <a:buSzTx/>
              <a:buNone/>
              <a:defRPr sz="4560"/>
            </a:pPr>
            <a:r>
              <a:t>(Pretty sure this is just the beginning...)</a:t>
            </a:r>
          </a:p>
        </p:txBody>
      </p:sp>
      <p:sp>
        <p:nvSpPr>
          <p:cNvPr id="194" name="reactivity catalog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reactivity catalog</a:t>
            </a:r>
          </a:p>
        </p:txBody>
      </p:sp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tore values: reactiveValues / input / makeReactiveBinding…"/>
          <p:cNvSpPr txBox="1">
            <a:spLocks noGrp="1"/>
          </p:cNvSpPr>
          <p:nvPr>
            <p:ph type="body" idx="1"/>
          </p:nvPr>
        </p:nvSpPr>
        <p:spPr>
          <a:xfrm>
            <a:off x="666749" y="2310475"/>
            <a:ext cx="22740261" cy="10016391"/>
          </a:xfrm>
          <a:prstGeom prst="rect">
            <a:avLst/>
          </a:prstGeom>
        </p:spPr>
        <p:txBody>
          <a:bodyPr/>
          <a:lstStyle/>
          <a:p>
            <a:pPr marL="420897" indent="-420897" defTabSz="569594">
              <a:spcBef>
                <a:spcPts val="2000"/>
              </a:spcBef>
              <a:defRPr sz="4140"/>
            </a:pPr>
            <a:r>
              <a:t>Store values: </a:t>
            </a:r>
            <a:r>
              <a:rPr>
                <a:solidFill>
                  <a:srgbClr val="FF40FF"/>
                </a:solidFill>
                <a:latin typeface="Monaco"/>
                <a:ea typeface="Monaco"/>
                <a:cs typeface="Monaco"/>
                <a:sym typeface="Monaco"/>
              </a:rPr>
              <a:t>reactiveValues</a:t>
            </a:r>
            <a:r>
              <a:t> /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input</a:t>
            </a:r>
            <a:r>
              <a:t> /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makeReactiveBinding</a:t>
            </a:r>
          </a:p>
          <a:p>
            <a:pPr marL="420897" indent="-420897" defTabSz="569594">
              <a:spcBef>
                <a:spcPts val="2000"/>
              </a:spcBef>
              <a:defRPr sz="4140"/>
            </a:pPr>
            <a:r>
              <a:t>Calculate values: </a:t>
            </a:r>
            <a:r>
              <a:rPr>
                <a:solidFill>
                  <a:srgbClr val="FF40FF"/>
                </a:solidFill>
                <a:latin typeface="Monaco"/>
                <a:ea typeface="Monaco"/>
                <a:cs typeface="Monaco"/>
                <a:sym typeface="Monaco"/>
              </a:rPr>
              <a:t>reactive</a:t>
            </a:r>
            <a:r>
              <a:t> /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eventReactive</a:t>
            </a:r>
          </a:p>
          <a:p>
            <a:pPr marL="420897" indent="-420897" defTabSz="569594">
              <a:spcBef>
                <a:spcPts val="2000"/>
              </a:spcBef>
              <a:defRPr sz="4140"/>
            </a:pPr>
            <a:r>
              <a:t>Execute tasks: </a:t>
            </a:r>
            <a:r>
              <a:rPr>
                <a:solidFill>
                  <a:srgbClr val="FF40FF"/>
                </a:solidFill>
                <a:latin typeface="Monaco"/>
                <a:ea typeface="Monaco"/>
                <a:cs typeface="Monaco"/>
                <a:sym typeface="Monaco"/>
              </a:rPr>
              <a:t>observe</a:t>
            </a:r>
            <a:r>
              <a:t> /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observeEvent</a:t>
            </a:r>
          </a:p>
          <a:p>
            <a:pPr marL="420897" indent="-420897" defTabSz="569594">
              <a:spcBef>
                <a:spcPts val="2000"/>
              </a:spcBef>
              <a:defRPr sz="4140"/>
            </a:pPr>
            <a:r>
              <a:t>Preventing reactivity: </a:t>
            </a:r>
            <a:r>
              <a:rPr>
                <a:solidFill>
                  <a:srgbClr val="FF40FF"/>
                </a:solidFill>
                <a:latin typeface="Monaco"/>
                <a:ea typeface="Monaco"/>
                <a:cs typeface="Monaco"/>
                <a:sym typeface="Monaco"/>
              </a:rPr>
              <a:t>isolate</a:t>
            </a:r>
          </a:p>
          <a:p>
            <a:pPr marL="420897" indent="-420897" defTabSz="569594">
              <a:spcBef>
                <a:spcPts val="2000"/>
              </a:spcBef>
              <a:defRPr sz="4140"/>
            </a:pPr>
            <a:r>
              <a:t>Checking preconditions: </a:t>
            </a:r>
            <a:r>
              <a:rPr>
                <a:solidFill>
                  <a:srgbClr val="FF40FF"/>
                </a:solidFill>
                <a:latin typeface="Monaco"/>
                <a:ea typeface="Monaco"/>
                <a:cs typeface="Monaco"/>
                <a:sym typeface="Monaco"/>
              </a:rPr>
              <a:t>req</a:t>
            </a:r>
          </a:p>
          <a:p>
            <a:pPr marL="420897" indent="-420897" defTabSz="569594">
              <a:spcBef>
                <a:spcPts val="2000"/>
              </a:spcBef>
              <a:defRPr sz="4140"/>
            </a:pPr>
            <a:r>
              <a:t>Time (as a reactive source): </a:t>
            </a:r>
            <a:r>
              <a:rPr>
                <a:solidFill>
                  <a:srgbClr val="FF40FF"/>
                </a:solidFill>
                <a:latin typeface="Monaco"/>
                <a:ea typeface="Monaco"/>
                <a:cs typeface="Monaco"/>
                <a:sym typeface="Monaco"/>
              </a:rPr>
              <a:t>invalidateLater</a:t>
            </a:r>
            <a:r>
              <a:t> /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reactiveTimer</a:t>
            </a:r>
            <a:r>
              <a:rPr sz="3450" i="1"/>
              <a:t> (invalidateLater is a safer and simpler alternative)</a:t>
            </a:r>
          </a:p>
          <a:p>
            <a:pPr marL="420897" indent="-420897" defTabSz="569594">
              <a:spcBef>
                <a:spcPts val="2000"/>
              </a:spcBef>
              <a:defRPr sz="4140"/>
            </a:pPr>
            <a:r>
              <a:t>Rate-limiting: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debounce</a:t>
            </a:r>
            <a:r>
              <a:t> /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throttle</a:t>
            </a:r>
          </a:p>
          <a:p>
            <a:pPr marL="420897" indent="-420897" defTabSz="569594">
              <a:spcBef>
                <a:spcPts val="2000"/>
              </a:spcBef>
              <a:defRPr sz="4140"/>
            </a:pPr>
            <a:r>
              <a:t>Live data: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reactiveFileReader</a:t>
            </a:r>
            <a:r>
              <a:t> /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reactivePoll</a:t>
            </a:r>
          </a:p>
          <a:p>
            <a:pPr marL="0" indent="0" defTabSz="569594">
              <a:spcBef>
                <a:spcPts val="2000"/>
              </a:spcBef>
              <a:buClrTx/>
              <a:buSzTx/>
              <a:buNone/>
              <a:defRPr sz="4140"/>
            </a:pPr>
            <a:r>
              <a:t>(Pretty sure this is just the beginning…)</a:t>
            </a:r>
          </a:p>
          <a:p>
            <a:pPr marL="0" indent="0" defTabSz="569594">
              <a:spcBef>
                <a:spcPts val="2000"/>
              </a:spcBef>
              <a:buClrTx/>
              <a:buSzTx/>
              <a:buNone/>
              <a:defRPr sz="4140"/>
            </a:pPr>
            <a:r>
              <a:rPr b="1">
                <a:solidFill>
                  <a:srgbClr val="FF40FF"/>
                </a:solidFill>
              </a:rPr>
              <a:t>Highlighted functions are fundamental</a:t>
            </a:r>
            <a:r>
              <a:t>, all others are built on top.</a:t>
            </a:r>
          </a:p>
        </p:txBody>
      </p:sp>
      <p:sp>
        <p:nvSpPr>
          <p:cNvPr id="197" name="reactivity catalog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reactivity catalog</a:t>
            </a:r>
          </a:p>
        </p:txBody>
      </p:sp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Reactivity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algn="r" defTabSz="800735">
              <a:spcBef>
                <a:spcPts val="6300"/>
              </a:spcBef>
              <a:buSzTx/>
              <a:buNone/>
              <a:defRPr sz="20370">
                <a:solidFill>
                  <a:srgbClr val="FFFFFF"/>
                </a:solidFill>
              </a:defRPr>
            </a:pPr>
            <a:r>
              <a:t>Reactivity</a:t>
            </a:r>
          </a:p>
          <a:p>
            <a:pPr marL="0" indent="0" algn="r" defTabSz="800735">
              <a:spcBef>
                <a:spcPts val="6300"/>
              </a:spcBef>
              <a:buSzTx/>
              <a:buNone/>
              <a:defRPr sz="20370">
                <a:solidFill>
                  <a:srgbClr val="DBDBDB"/>
                </a:solidFill>
              </a:defRPr>
            </a:pPr>
            <a:r>
              <a:t>review</a:t>
            </a:r>
          </a:p>
        </p:txBody>
      </p:sp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Use to calculate new values based on reactive values and other reactive expressions.…"/>
          <p:cNvSpPr txBox="1">
            <a:spLocks noGrp="1"/>
          </p:cNvSpPr>
          <p:nvPr>
            <p:ph type="body" idx="1"/>
          </p:nvPr>
        </p:nvSpPr>
        <p:spPr>
          <a:xfrm>
            <a:off x="666749" y="2310475"/>
            <a:ext cx="22740261" cy="10016391"/>
          </a:xfrm>
          <a:prstGeom prst="rect">
            <a:avLst/>
          </a:prstGeom>
        </p:spPr>
        <p:txBody>
          <a:bodyPr/>
          <a:lstStyle/>
          <a:p>
            <a:r>
              <a:t>Use to calculate new values based on reactive values and other reactive expressions.</a:t>
            </a:r>
          </a:p>
          <a:p>
            <a:r>
              <a:t>Caches its return value, until notified of reactive dependencies being out-of-date.</a:t>
            </a:r>
          </a:p>
          <a:p>
            <a:r>
              <a:t>Lazily executes — Shiny wants to avoid running these whenever possible. For this reason, meaningful side effects are prohibited from reactive expressions.</a:t>
            </a:r>
          </a:p>
          <a:p>
            <a:r>
              <a:t>Call it like a function when you want to read its value.</a:t>
            </a:r>
          </a:p>
        </p:txBody>
      </p:sp>
      <p:sp>
        <p:nvSpPr>
          <p:cNvPr id="202" name="review: reactive expressions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>
            <a:lvl1pPr defTabSz="586104">
              <a:defRPr sz="10650"/>
            </a:lvl1pPr>
          </a:lstStyle>
          <a:p>
            <a:r>
              <a:t>review: reactive expressions</a:t>
            </a:r>
          </a:p>
        </p:txBody>
      </p:sp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review: reactive expressions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>
            <a:lvl1pPr defTabSz="586104">
              <a:defRPr sz="10650"/>
            </a:lvl1pPr>
          </a:lstStyle>
          <a:p>
            <a:r>
              <a:t>review: reactive expressions</a:t>
            </a:r>
          </a:p>
        </p:txBody>
      </p:sp>
      <p:sp>
        <p:nvSpPr>
          <p:cNvPr id="205" name="Rectangle"/>
          <p:cNvSpPr/>
          <p:nvPr/>
        </p:nvSpPr>
        <p:spPr>
          <a:xfrm>
            <a:off x="1033450" y="3557353"/>
            <a:ext cx="22317100" cy="5593499"/>
          </a:xfrm>
          <a:prstGeom prst="rect">
            <a:avLst/>
          </a:prstGeom>
          <a:solidFill>
            <a:srgbClr val="EBEBEB"/>
          </a:solidFill>
          <a:ln w="25400">
            <a:solidFill>
              <a:srgbClr val="929292"/>
            </a:solidFill>
            <a:miter lim="400000"/>
          </a:ln>
          <a:effectLst>
            <a:outerShdw blurRad="101600" dist="51418" dir="5452524" rotWithShape="0">
              <a:srgbClr val="000000">
                <a:alpha val="55181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06" name="# Declare…"/>
          <p:cNvSpPr txBox="1"/>
          <p:nvPr/>
        </p:nvSpPr>
        <p:spPr>
          <a:xfrm>
            <a:off x="1284327" y="3862818"/>
            <a:ext cx="21802645" cy="49825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 Declare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movies_subset &lt;- reactive({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movies %&gt;% filter(title_type %in% input$type)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})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endParaRPr/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 Read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output$scatterplot &lt;- renderPlot({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ggplot(movies_subset(), aes(...)) + geom_point()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})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gplot2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 numCol="2">
            <a:noAutofit/>
          </a:bodyPr>
          <a:lstStyle/>
          <a:p>
            <a:pPr marL="609600" indent="-609600" defTabSz="660400">
              <a:spcBef>
                <a:spcPts val="2400"/>
              </a:spcBef>
              <a:buClr>
                <a:srgbClr val="447FB5"/>
              </a:buClr>
              <a:buChar char="‣"/>
              <a:defRPr sz="5600">
                <a:solidFill>
                  <a:srgbClr val="447FB5"/>
                </a:solidFill>
              </a:defRPr>
            </a:pPr>
            <a:r>
              <a:rPr lang="en-US" sz="3600" dirty="0"/>
              <a:t>Interactive Visualizations</a:t>
            </a:r>
          </a:p>
          <a:p>
            <a:pPr marL="1346200" lvl="1" indent="-609600" defTabSz="660400">
              <a:spcBef>
                <a:spcPts val="2400"/>
              </a:spcBef>
              <a:buClr>
                <a:srgbClr val="447FB5"/>
              </a:buClr>
              <a:buChar char="‣"/>
              <a:defRPr sz="5600">
                <a:solidFill>
                  <a:srgbClr val="447FB5"/>
                </a:solidFill>
              </a:defRPr>
            </a:pPr>
            <a:r>
              <a:rPr sz="3600" dirty="0"/>
              <a:t>ggplot2 </a:t>
            </a:r>
          </a:p>
          <a:p>
            <a:pPr marL="1935480" lvl="2" indent="-609600" defTabSz="660400">
              <a:spcBef>
                <a:spcPts val="2400"/>
              </a:spcBef>
              <a:buClr>
                <a:srgbClr val="447FB5"/>
              </a:buClr>
              <a:buChar char="‣"/>
              <a:defRPr sz="5600">
                <a:solidFill>
                  <a:srgbClr val="447FB5"/>
                </a:solidFill>
              </a:defRPr>
            </a:pPr>
            <a:r>
              <a:rPr sz="3600" dirty="0"/>
              <a:t>Building a plot</a:t>
            </a:r>
          </a:p>
          <a:p>
            <a:pPr marL="1935480" lvl="2" indent="-609600" defTabSz="660400">
              <a:spcBef>
                <a:spcPts val="2400"/>
              </a:spcBef>
              <a:buClr>
                <a:srgbClr val="447FB5"/>
              </a:buClr>
              <a:buChar char="‣"/>
              <a:defRPr sz="5600">
                <a:solidFill>
                  <a:srgbClr val="447FB5"/>
                </a:solidFill>
              </a:defRPr>
            </a:pPr>
            <a:r>
              <a:rPr sz="3600" dirty="0"/>
              <a:t>Refresher</a:t>
            </a:r>
          </a:p>
          <a:p>
            <a:pPr marL="1346200" lvl="1" indent="-609600" defTabSz="660400">
              <a:spcBef>
                <a:spcPts val="2400"/>
              </a:spcBef>
              <a:buClr>
                <a:srgbClr val="447FB5"/>
              </a:buClr>
              <a:buChar char="‣"/>
              <a:defRPr sz="5600">
                <a:solidFill>
                  <a:srgbClr val="447FB5"/>
                </a:solidFill>
              </a:defRPr>
            </a:pPr>
            <a:r>
              <a:rPr sz="3600" dirty="0" err="1"/>
              <a:t>Plotly</a:t>
            </a:r>
            <a:endParaRPr sz="3600" dirty="0"/>
          </a:p>
          <a:p>
            <a:pPr marL="1935480" lvl="2" indent="-609600" defTabSz="660400">
              <a:spcBef>
                <a:spcPts val="2400"/>
              </a:spcBef>
              <a:buClr>
                <a:srgbClr val="447FB5"/>
              </a:buClr>
              <a:buChar char="‣"/>
              <a:defRPr sz="5600">
                <a:solidFill>
                  <a:srgbClr val="447FB5"/>
                </a:solidFill>
              </a:defRPr>
            </a:pPr>
            <a:r>
              <a:rPr sz="3600" dirty="0" err="1"/>
              <a:t>ggplotly</a:t>
            </a:r>
            <a:endParaRPr sz="3600" dirty="0"/>
          </a:p>
          <a:p>
            <a:pPr marL="1935480" lvl="2" indent="-609600" defTabSz="660400">
              <a:spcBef>
                <a:spcPts val="2400"/>
              </a:spcBef>
              <a:buClr>
                <a:srgbClr val="447FB5"/>
              </a:buClr>
              <a:buChar char="‣"/>
              <a:defRPr sz="5600">
                <a:solidFill>
                  <a:srgbClr val="447FB5"/>
                </a:solidFill>
              </a:defRPr>
            </a:pPr>
            <a:r>
              <a:rPr sz="3600" dirty="0" err="1"/>
              <a:t>plotly</a:t>
            </a:r>
            <a:r>
              <a:rPr sz="3600" dirty="0"/>
              <a:t> standalone</a:t>
            </a:r>
          </a:p>
          <a:p>
            <a:pPr marL="1935480" lvl="2" indent="-609600" defTabSz="660400">
              <a:spcBef>
                <a:spcPts val="2400"/>
              </a:spcBef>
              <a:buClr>
                <a:srgbClr val="447FB5"/>
              </a:buClr>
              <a:buChar char="‣"/>
              <a:defRPr sz="5600">
                <a:solidFill>
                  <a:srgbClr val="447FB5"/>
                </a:solidFill>
              </a:defRPr>
            </a:pPr>
            <a:r>
              <a:rPr sz="3600" dirty="0" err="1"/>
              <a:t>plotly</a:t>
            </a:r>
            <a:r>
              <a:rPr sz="3600" dirty="0"/>
              <a:t> in shiny</a:t>
            </a:r>
          </a:p>
          <a:p>
            <a:pPr marL="1346200" lvl="1" indent="-609600" defTabSz="660400">
              <a:spcBef>
                <a:spcPts val="2400"/>
              </a:spcBef>
              <a:buClr>
                <a:srgbClr val="447FB5"/>
              </a:buClr>
              <a:buChar char="‣"/>
              <a:defRPr sz="5600">
                <a:solidFill>
                  <a:srgbClr val="447FB5"/>
                </a:solidFill>
              </a:defRPr>
            </a:pPr>
            <a:r>
              <a:rPr sz="3600" dirty="0"/>
              <a:t>Advanced DT</a:t>
            </a:r>
            <a:endParaRPr lang="en-US" sz="3600" dirty="0"/>
          </a:p>
          <a:p>
            <a:pPr marL="609600" indent="-609600" defTabSz="660400">
              <a:spcBef>
                <a:spcPts val="2400"/>
              </a:spcBef>
              <a:buClr>
                <a:srgbClr val="447FB5"/>
              </a:buClr>
              <a:buChar char="‣"/>
              <a:defRPr sz="5600">
                <a:solidFill>
                  <a:srgbClr val="447FB5"/>
                </a:solidFill>
              </a:defRPr>
            </a:pPr>
            <a:endParaRPr lang="en-US" sz="3600" dirty="0"/>
          </a:p>
          <a:p>
            <a:pPr marL="609600" indent="-609600" defTabSz="660400">
              <a:spcBef>
                <a:spcPts val="2400"/>
              </a:spcBef>
              <a:buClr>
                <a:srgbClr val="447FB5"/>
              </a:buClr>
              <a:buChar char="‣"/>
              <a:defRPr sz="5600">
                <a:solidFill>
                  <a:srgbClr val="447FB5"/>
                </a:solidFill>
              </a:defRPr>
            </a:pPr>
            <a:r>
              <a:rPr lang="en-US" sz="3600" dirty="0"/>
              <a:t>Advanced Reactivity</a:t>
            </a:r>
          </a:p>
          <a:p>
            <a:pPr marL="1346200" lvl="1" indent="-609600" defTabSz="660400">
              <a:spcBef>
                <a:spcPts val="2400"/>
              </a:spcBef>
              <a:buClr>
                <a:srgbClr val="447FB5"/>
              </a:buClr>
              <a:buChar char="‣"/>
              <a:defRPr sz="5600">
                <a:solidFill>
                  <a:srgbClr val="447FB5"/>
                </a:solidFill>
              </a:defRPr>
            </a:pPr>
            <a:r>
              <a:rPr lang="en-US" sz="3600" dirty="0"/>
              <a:t>Reactivity catalog</a:t>
            </a:r>
          </a:p>
          <a:p>
            <a:pPr marL="1346200" lvl="1" indent="-609600" defTabSz="660400">
              <a:spcBef>
                <a:spcPts val="2400"/>
              </a:spcBef>
              <a:buClr>
                <a:srgbClr val="447FB5"/>
              </a:buClr>
              <a:buChar char="‣"/>
              <a:defRPr sz="5600">
                <a:solidFill>
                  <a:srgbClr val="447FB5"/>
                </a:solidFill>
              </a:defRPr>
            </a:pPr>
            <a:r>
              <a:rPr lang="en-US" sz="3600" dirty="0"/>
              <a:t>Reactivity review</a:t>
            </a:r>
          </a:p>
          <a:p>
            <a:pPr marL="1346200" lvl="1" indent="-609600" defTabSz="660400">
              <a:spcBef>
                <a:spcPts val="2400"/>
              </a:spcBef>
              <a:buClr>
                <a:srgbClr val="447FB5"/>
              </a:buClr>
              <a:buChar char="‣"/>
              <a:defRPr sz="5600">
                <a:solidFill>
                  <a:srgbClr val="447FB5"/>
                </a:solidFill>
              </a:defRPr>
            </a:pPr>
            <a:r>
              <a:rPr lang="en-US" sz="3600" dirty="0"/>
              <a:t>Checking preconditions</a:t>
            </a:r>
          </a:p>
          <a:p>
            <a:pPr marL="1346200" lvl="1" indent="-609600" defTabSz="660400">
              <a:spcBef>
                <a:spcPts val="2400"/>
              </a:spcBef>
              <a:buClr>
                <a:srgbClr val="447FB5"/>
              </a:buClr>
              <a:buChar char="‣"/>
              <a:defRPr sz="5600">
                <a:solidFill>
                  <a:srgbClr val="447FB5"/>
                </a:solidFill>
              </a:defRPr>
            </a:pPr>
            <a:r>
              <a:rPr lang="en-US" sz="3600" dirty="0"/>
              <a:t>Time as a reactive source</a:t>
            </a:r>
          </a:p>
          <a:p>
            <a:pPr marL="1346200" lvl="1" indent="-609600" defTabSz="660400">
              <a:spcBef>
                <a:spcPts val="2400"/>
              </a:spcBef>
              <a:buClr>
                <a:srgbClr val="447FB5"/>
              </a:buClr>
              <a:buChar char="‣"/>
              <a:defRPr sz="5600">
                <a:solidFill>
                  <a:srgbClr val="447FB5"/>
                </a:solidFill>
              </a:defRPr>
            </a:pPr>
            <a:r>
              <a:rPr lang="en-US" sz="3600" dirty="0"/>
              <a:t>Limiting rate</a:t>
            </a:r>
          </a:p>
        </p:txBody>
      </p:sp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Use to execute actions based on changing reactive values and other reactive expressions.…"/>
          <p:cNvSpPr txBox="1">
            <a:spLocks noGrp="1"/>
          </p:cNvSpPr>
          <p:nvPr>
            <p:ph type="body" sz="half" idx="1"/>
          </p:nvPr>
        </p:nvSpPr>
        <p:spPr>
          <a:xfrm>
            <a:off x="666749" y="2310475"/>
            <a:ext cx="22740261" cy="5752276"/>
          </a:xfrm>
          <a:prstGeom prst="rect">
            <a:avLst/>
          </a:prstGeom>
        </p:spPr>
        <p:txBody>
          <a:bodyPr/>
          <a:lstStyle/>
          <a:p>
            <a:r>
              <a:t>Use to execute actions based on changing reactive values and other reactive expressions.</a:t>
            </a:r>
          </a:p>
          <a:p>
            <a:r>
              <a:t>Doesn't return a value. So performing side effects is usually the only reason you'd want to create one of these.</a:t>
            </a:r>
          </a:p>
          <a:p>
            <a:r>
              <a:t>Eagerly executed by Shiny.</a:t>
            </a:r>
          </a:p>
        </p:txBody>
      </p:sp>
      <p:sp>
        <p:nvSpPr>
          <p:cNvPr id="209" name="review: observers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review: observers</a:t>
            </a:r>
          </a:p>
        </p:txBody>
      </p:sp>
      <p:sp>
        <p:nvSpPr>
          <p:cNvPr id="210" name="Rectangle"/>
          <p:cNvSpPr/>
          <p:nvPr/>
        </p:nvSpPr>
        <p:spPr>
          <a:xfrm>
            <a:off x="1033450" y="7986550"/>
            <a:ext cx="22317100" cy="4276447"/>
          </a:xfrm>
          <a:prstGeom prst="rect">
            <a:avLst/>
          </a:prstGeom>
          <a:solidFill>
            <a:srgbClr val="EBEBEB"/>
          </a:solidFill>
          <a:ln w="25400">
            <a:solidFill>
              <a:srgbClr val="929292"/>
            </a:solidFill>
            <a:miter lim="400000"/>
          </a:ln>
          <a:effectLst>
            <a:outerShdw blurRad="101600" dist="51418" dir="5452524" rotWithShape="0">
              <a:srgbClr val="000000">
                <a:alpha val="55181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11" name="observe({…"/>
          <p:cNvSpPr txBox="1"/>
          <p:nvPr/>
        </p:nvSpPr>
        <p:spPr>
          <a:xfrm>
            <a:off x="1290677" y="8179589"/>
            <a:ext cx="21802646" cy="3890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observe({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print(paste("The value of x is", input$x))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})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endParaRPr/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## [1] The value of x is 10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## [1] The value of x is 16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## [1] The value of x is 9</a:t>
            </a:r>
          </a:p>
        </p:txBody>
      </p:sp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reactive expressions vs. observers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>
            <a:lvl1pPr defTabSz="470534">
              <a:defRPr sz="8550"/>
            </a:lvl1pPr>
          </a:lstStyle>
          <a:p>
            <a:r>
              <a:t>reactive expressions vs. observers</a:t>
            </a:r>
          </a:p>
        </p:txBody>
      </p:sp>
      <p:graphicFrame>
        <p:nvGraphicFramePr>
          <p:cNvPr id="214" name="Table"/>
          <p:cNvGraphicFramePr/>
          <p:nvPr/>
        </p:nvGraphicFramePr>
        <p:xfrm>
          <a:off x="6731000" y="3081877"/>
          <a:ext cx="10922000" cy="8851896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5461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61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475316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000">
                          <a:solidFill>
                            <a:srgbClr val="FFFFFF"/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rPr>
                        <a:t>reactive()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000">
                          <a:solidFill>
                            <a:srgbClr val="FFFFFF"/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rPr>
                        <a:t>observer()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7531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4166">
                          <a:sym typeface="Helvetica"/>
                        </a:rPr>
                        <a:t>Callable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4166">
                          <a:sym typeface="Helvetica"/>
                        </a:rPr>
                        <a:t>Not callable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7531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4166">
                          <a:sym typeface="Helvetica"/>
                        </a:rPr>
                        <a:t>Returns a value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4166">
                          <a:sym typeface="Helvetica"/>
                        </a:rPr>
                        <a:t>No return value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7531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4166">
                          <a:sym typeface="Helvetica"/>
                        </a:rPr>
                        <a:t>Lazy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4166">
                          <a:sym typeface="Helvetica"/>
                        </a:rPr>
                        <a:t>Eager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7531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4166">
                          <a:sym typeface="Helvetica"/>
                        </a:rPr>
                        <a:t>Cached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4166">
                          <a:sym typeface="Helvetica"/>
                        </a:rPr>
                        <a:t>N/A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7531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4166">
                          <a:sym typeface="Helvetica"/>
                        </a:rPr>
                        <a:t>No side effects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4166">
                          <a:sym typeface="Helvetica"/>
                        </a:rPr>
                        <a:t>Only for side effects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reactive expressions vs. observers vs. functions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>
            <a:lvl1pPr defTabSz="338454">
              <a:defRPr sz="6150"/>
            </a:lvl1pPr>
          </a:lstStyle>
          <a:p>
            <a:r>
              <a:t>reactive expressions vs. observers vs. functions</a:t>
            </a:r>
          </a:p>
        </p:txBody>
      </p:sp>
      <p:graphicFrame>
        <p:nvGraphicFramePr>
          <p:cNvPr id="217" name="Table"/>
          <p:cNvGraphicFramePr/>
          <p:nvPr/>
        </p:nvGraphicFramePr>
        <p:xfrm>
          <a:off x="4990430" y="3005433"/>
          <a:ext cx="14403138" cy="8851896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48010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010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0104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475316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000">
                          <a:solidFill>
                            <a:srgbClr val="FFFFFF"/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rPr>
                        <a:t>reactive()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000">
                          <a:solidFill>
                            <a:srgbClr val="FFFFFF"/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rPr>
                        <a:t>observer()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000">
                          <a:solidFill>
                            <a:srgbClr val="FFFFFF"/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rPr>
                        <a:t>function()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7531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4166">
                          <a:sym typeface="Helvetica"/>
                        </a:rPr>
                        <a:t>Callable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4166">
                          <a:sym typeface="Helvetica"/>
                        </a:rPr>
                        <a:t>Not callable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4166">
                          <a:sym typeface="Helvetica"/>
                        </a:rPr>
                        <a:t>Callable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7531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4166">
                          <a:sym typeface="Helvetica"/>
                        </a:rPr>
                        <a:t>Returns a value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4166">
                          <a:sym typeface="Helvetica"/>
                        </a:rPr>
                        <a:t>No return value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4166">
                          <a:sym typeface="Helvetica"/>
                        </a:rPr>
                        <a:t>Returns a value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7531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4166">
                          <a:sym typeface="Helvetica"/>
                        </a:rPr>
                        <a:t>Lazy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4166">
                          <a:sym typeface="Helvetica"/>
                        </a:rPr>
                        <a:t>Eager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4166">
                          <a:sym typeface="Helvetica"/>
                        </a:rPr>
                        <a:t>Lazy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7531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4166">
                          <a:sym typeface="Helvetica"/>
                        </a:rPr>
                        <a:t>Cached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4166">
                          <a:sym typeface="Helvetica"/>
                        </a:rPr>
                        <a:t>N/A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4166">
                          <a:sym typeface="Helvetica"/>
                        </a:rPr>
                        <a:t>Not cached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7531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4166">
                          <a:sym typeface="Helvetica"/>
                        </a:rPr>
                        <a:t>No side effects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4166">
                          <a:sym typeface="Helvetica"/>
                        </a:rPr>
                        <a:t>Only for side effects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4166">
                          <a:sym typeface="Helvetica"/>
                        </a:rPr>
                        <a:t>Side effects optional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Every reactive expression or reactive value read by a reactive() or observe() block automatically becomes a reactive dependency of that reactive expression/observer.…"/>
          <p:cNvSpPr txBox="1">
            <a:spLocks noGrp="1"/>
          </p:cNvSpPr>
          <p:nvPr>
            <p:ph type="body" sz="half" idx="1"/>
          </p:nvPr>
        </p:nvSpPr>
        <p:spPr>
          <a:xfrm>
            <a:off x="666749" y="2310475"/>
            <a:ext cx="22740261" cy="3156154"/>
          </a:xfrm>
          <a:prstGeom prst="rect">
            <a:avLst/>
          </a:prstGeom>
        </p:spPr>
        <p:txBody>
          <a:bodyPr/>
          <a:lstStyle/>
          <a:p>
            <a:pPr marL="451397" indent="-451397" defTabSz="610870">
              <a:spcBef>
                <a:spcPts val="2200"/>
              </a:spcBef>
              <a:defRPr sz="4440"/>
            </a:pPr>
            <a:r>
              <a:t>Every reactive expression or reactive value read by a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reactive()</a:t>
            </a:r>
            <a:r>
              <a:t> or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observe()</a:t>
            </a:r>
            <a:r>
              <a:t> block automatically becomes a reactive dependency of that reactive expression/observer.</a:t>
            </a:r>
          </a:p>
          <a:p>
            <a:pPr marL="451397" indent="-451397" defTabSz="610870">
              <a:spcBef>
                <a:spcPts val="2200"/>
              </a:spcBef>
              <a:defRPr sz="4440"/>
            </a:pPr>
            <a:r>
              <a:rPr>
                <a:latin typeface="Monaco"/>
                <a:ea typeface="Monaco"/>
                <a:cs typeface="Monaco"/>
                <a:sym typeface="Monaco"/>
              </a:rPr>
              <a:t>observeEvent</a:t>
            </a:r>
            <a:r>
              <a:t> and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eventReactive</a:t>
            </a:r>
            <a:r>
              <a:t> give us finer control.</a:t>
            </a:r>
          </a:p>
        </p:txBody>
      </p:sp>
      <p:sp>
        <p:nvSpPr>
          <p:cNvPr id="220" name="observeevent vs. eventreactiv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>
            <a:lvl1pPr defTabSz="528319">
              <a:defRPr sz="9600"/>
            </a:lvl1pPr>
          </a:lstStyle>
          <a:p>
            <a:r>
              <a:t>observeevent vs. eventreactive</a:t>
            </a:r>
          </a:p>
        </p:txBody>
      </p:sp>
      <p:sp>
        <p:nvSpPr>
          <p:cNvPr id="221" name="Rectangle"/>
          <p:cNvSpPr/>
          <p:nvPr/>
        </p:nvSpPr>
        <p:spPr>
          <a:xfrm>
            <a:off x="1011570" y="6358304"/>
            <a:ext cx="22317101" cy="2106301"/>
          </a:xfrm>
          <a:prstGeom prst="rect">
            <a:avLst/>
          </a:prstGeom>
          <a:solidFill>
            <a:srgbClr val="EBEBEB"/>
          </a:solidFill>
          <a:ln w="25400">
            <a:solidFill>
              <a:srgbClr val="929292"/>
            </a:solidFill>
            <a:miter lim="400000"/>
          </a:ln>
          <a:effectLst>
            <a:outerShdw blurRad="101600" dist="51418" dir="5452524" rotWithShape="0">
              <a:srgbClr val="000000">
                <a:alpha val="55181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22" name="observeEvent(input$save_button, {…"/>
          <p:cNvSpPr txBox="1"/>
          <p:nvPr/>
        </p:nvSpPr>
        <p:spPr>
          <a:xfrm>
            <a:off x="1268797" y="6558470"/>
            <a:ext cx="21802646" cy="17059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observeEvent(input$save_button, {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write.csv(movies_subset(), "movies.csv")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})</a:t>
            </a:r>
          </a:p>
        </p:txBody>
      </p:sp>
      <p:sp>
        <p:nvSpPr>
          <p:cNvPr id="223" name="&quot;When the save_button button is clicked, write the value of movie_subset to disk.&quot; (Don't write to disk automatically when movie_subset changes.)"/>
          <p:cNvSpPr txBox="1"/>
          <p:nvPr/>
        </p:nvSpPr>
        <p:spPr>
          <a:xfrm>
            <a:off x="998870" y="8632104"/>
            <a:ext cx="22386261" cy="25123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>
                <a:latin typeface="+mj-lt"/>
                <a:ea typeface="+mj-ea"/>
                <a:cs typeface="+mj-cs"/>
                <a:sym typeface="Helvetica"/>
              </a:defRPr>
            </a:pPr>
            <a:r>
              <a:rPr b="1"/>
              <a:t>"When the save_button button is clicked, write the value of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movie_subset</a:t>
            </a:r>
            <a:r>
              <a:rPr b="1"/>
              <a:t> to disk." </a:t>
            </a:r>
            <a:r>
              <a:t>(Don't write to disk automatically when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movie_subset</a:t>
            </a:r>
            <a:r>
              <a:t> changes.)</a:t>
            </a:r>
          </a:p>
        </p:txBody>
      </p:sp>
    </p:spTree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observeEvent is for event handling…"/>
          <p:cNvSpPr txBox="1">
            <a:spLocks noGrp="1"/>
          </p:cNvSpPr>
          <p:nvPr>
            <p:ph type="body" sz="half" idx="1"/>
          </p:nvPr>
        </p:nvSpPr>
        <p:spPr>
          <a:xfrm>
            <a:off x="666749" y="2310475"/>
            <a:ext cx="22740261" cy="3156154"/>
          </a:xfrm>
          <a:prstGeom prst="rect">
            <a:avLst/>
          </a:prstGeom>
        </p:spPr>
        <p:txBody>
          <a:bodyPr/>
          <a:lstStyle/>
          <a:p>
            <a:r>
              <a:rPr>
                <a:latin typeface="Monaco"/>
                <a:ea typeface="Monaco"/>
                <a:cs typeface="Monaco"/>
                <a:sym typeface="Monaco"/>
              </a:rPr>
              <a:t>observeEvent</a:t>
            </a:r>
            <a:r>
              <a:t> is for event handling</a:t>
            </a:r>
          </a:p>
          <a:p>
            <a:r>
              <a:rPr>
                <a:latin typeface="Monaco"/>
                <a:ea typeface="Monaco"/>
                <a:cs typeface="Monaco"/>
                <a:sym typeface="Monaco"/>
              </a:rPr>
              <a:t>eventReactive</a:t>
            </a:r>
            <a:r>
              <a:t> is for delayed computation</a:t>
            </a:r>
          </a:p>
        </p:txBody>
      </p:sp>
      <p:sp>
        <p:nvSpPr>
          <p:cNvPr id="226" name="observeevent and eventreactiv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>
            <a:normAutofit fontScale="92500"/>
          </a:bodyPr>
          <a:lstStyle>
            <a:lvl1pPr defTabSz="520065">
              <a:defRPr sz="9450"/>
            </a:lvl1pPr>
          </a:lstStyle>
          <a:p>
            <a:r>
              <a:t>observeevent and eventreactive</a:t>
            </a:r>
          </a:p>
        </p:txBody>
      </p:sp>
      <p:sp>
        <p:nvSpPr>
          <p:cNvPr id="227" name="Rectangle"/>
          <p:cNvSpPr/>
          <p:nvPr/>
        </p:nvSpPr>
        <p:spPr>
          <a:xfrm>
            <a:off x="1011570" y="5105937"/>
            <a:ext cx="22317101" cy="4238002"/>
          </a:xfrm>
          <a:prstGeom prst="rect">
            <a:avLst/>
          </a:prstGeom>
          <a:solidFill>
            <a:srgbClr val="EBEBEB"/>
          </a:solidFill>
          <a:ln w="25400">
            <a:solidFill>
              <a:srgbClr val="929292"/>
            </a:solidFill>
            <a:miter lim="400000"/>
          </a:ln>
          <a:effectLst>
            <a:outerShdw blurRad="101600" dist="51418" dir="5452524" rotWithShape="0">
              <a:srgbClr val="000000">
                <a:alpha val="55181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28" name="observeEvent(when_this_changes, {…"/>
          <p:cNvSpPr txBox="1"/>
          <p:nvPr/>
        </p:nvSpPr>
        <p:spPr>
          <a:xfrm>
            <a:off x="1268797" y="5279754"/>
            <a:ext cx="21802646" cy="38903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observeEvent(when_this_changes, {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do_this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})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endParaRPr/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r &lt;- eventReactive(when_this_changes, {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recalculate_this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})</a:t>
            </a:r>
          </a:p>
        </p:txBody>
      </p:sp>
      <p:sp>
        <p:nvSpPr>
          <p:cNvPr id="229" name="Use these functions when you want to explicitly name your reactive dependencies, as opposed to letting reactive/observe implicitly depend on anything they read."/>
          <p:cNvSpPr txBox="1"/>
          <p:nvPr/>
        </p:nvSpPr>
        <p:spPr>
          <a:xfrm>
            <a:off x="998870" y="9656719"/>
            <a:ext cx="22386261" cy="2476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>
                <a:latin typeface="+mj-lt"/>
                <a:ea typeface="+mj-ea"/>
                <a:cs typeface="+mj-cs"/>
                <a:sym typeface="Helvetica"/>
              </a:defRPr>
            </a:pPr>
            <a:r>
              <a:t>Use these functions when you want to </a:t>
            </a:r>
            <a:r>
              <a:rPr b="1"/>
              <a:t>explicitly name your reactive dependencies</a:t>
            </a:r>
            <a:r>
              <a:t>, as opposed to letting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reactive</a:t>
            </a:r>
            <a:r>
              <a:t>/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observe</a:t>
            </a:r>
            <a:r>
              <a:t> implicitly depend on anything they read.</a:t>
            </a:r>
          </a:p>
        </p:txBody>
      </p:sp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© 2016 RStudio, Inc. All rights reserved."/>
          <p:cNvSpPr txBox="1"/>
          <p:nvPr/>
        </p:nvSpPr>
        <p:spPr>
          <a:xfrm>
            <a:off x="20835540" y="13074649"/>
            <a:ext cx="3330077" cy="35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lnSpc>
                <a:spcPts val="3600"/>
              </a:lnSpc>
              <a:defRPr sz="1400">
                <a:solidFill>
                  <a:srgbClr val="C0C0C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© 2016 RStudio, Inc. All rights reserved.</a:t>
            </a:r>
          </a:p>
        </p:txBody>
      </p:sp>
      <p:sp>
        <p:nvSpPr>
          <p:cNvPr id="232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33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234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35" name="font-awesome_4-6-3_users_256_0_d3d3d3_none.png" descr="font-awesome_4-6-3_users_256_0_d3d3d3_non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8712" y="254000"/>
            <a:ext cx="3251201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36" name="exercis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exercise</a:t>
            </a:r>
          </a:p>
        </p:txBody>
      </p:sp>
      <p:sp>
        <p:nvSpPr>
          <p:cNvPr id="237" name="Open apps/adv-reactivity/cranlogs.R and run it. This app has several problems:…"/>
          <p:cNvSpPr txBox="1">
            <a:spLocks noGrp="1"/>
          </p:cNvSpPr>
          <p:nvPr>
            <p:ph type="body" idx="21"/>
          </p:nvPr>
        </p:nvSpPr>
        <p:spPr>
          <a:xfrm>
            <a:off x="3390303" y="2286832"/>
            <a:ext cx="17445237" cy="7269949"/>
          </a:xfrm>
          <a:prstGeom prst="rect">
            <a:avLst/>
          </a:prstGeom>
        </p:spPr>
        <p:txBody>
          <a:bodyPr/>
          <a:lstStyle/>
          <a:p>
            <a:pPr marL="536797" indent="-536797" defTabSz="726440">
              <a:spcBef>
                <a:spcPts val="2600"/>
              </a:spcBef>
              <a:defRPr sz="4400"/>
            </a:pPr>
            <a:r>
              <a:t>Open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apps/adv-reactivity/cranlogs.R</a:t>
            </a:r>
            <a:r>
              <a:t> and run it. This app has several problems:</a:t>
            </a:r>
          </a:p>
          <a:p>
            <a:pPr marL="1185005" lvl="1" indent="-536797" defTabSz="726440">
              <a:spcBef>
                <a:spcPts val="2600"/>
              </a:spcBef>
              <a:defRPr sz="4400"/>
            </a:pPr>
            <a:r>
              <a:t>We get an error right off the bat — the plot is running before the user has specified any packages.</a:t>
            </a:r>
          </a:p>
          <a:p>
            <a:pPr marL="1185005" lvl="1" indent="-536797" defTabSz="726440">
              <a:spcBef>
                <a:spcPts val="2600"/>
              </a:spcBef>
              <a:defRPr sz="4400"/>
            </a:pPr>
            <a:r>
              <a:t>Unless you're a very fast typist, typing package names will cause the cranlogs server to be queried with many incomplete queries.</a:t>
            </a:r>
          </a:p>
          <a:p>
            <a:pPr marL="1185005" lvl="1" indent="-536797" defTabSz="726440">
              <a:spcBef>
                <a:spcPts val="2600"/>
              </a:spcBef>
              <a:defRPr sz="4400"/>
            </a:pPr>
            <a:r>
              <a:t>Add an "Update" actionButton to the UI, and make sure nothing happens until it's clicked.</a:t>
            </a:r>
          </a:p>
        </p:txBody>
      </p:sp>
      <p:pic>
        <p:nvPicPr>
          <p:cNvPr id="238" name="timer_5min.mov" descr="timer_5min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9685000" y="10477500"/>
            <a:ext cx="4445000" cy="1587500"/>
          </a:xfrm>
          <a:prstGeom prst="rect">
            <a:avLst/>
          </a:prstGeom>
          <a:ln w="25400">
            <a:solidFill>
              <a:srgbClr val="D3D3D3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3683" fill="hold"/>
                                        <p:tgtEl>
                                          <p:spTgt spid="23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38"/>
                </p:tgtEl>
              </p:cMediaNode>
            </p:video>
            <p:seq concurrent="1" prevAc="none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3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3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8"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© 2016 RStudio, Inc. All rights reserved."/>
          <p:cNvSpPr txBox="1"/>
          <p:nvPr/>
        </p:nvSpPr>
        <p:spPr>
          <a:xfrm>
            <a:off x="20835540" y="13074649"/>
            <a:ext cx="3330077" cy="35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lnSpc>
                <a:spcPts val="3600"/>
              </a:lnSpc>
              <a:defRPr sz="1400">
                <a:solidFill>
                  <a:srgbClr val="C0C0C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© 2016 RStudio, Inc. All rights reserved.</a:t>
            </a:r>
          </a:p>
        </p:txBody>
      </p:sp>
      <p:sp>
        <p:nvSpPr>
          <p:cNvPr id="241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42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243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244" name="Solution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Solution</a:t>
            </a:r>
          </a:p>
        </p:txBody>
      </p:sp>
      <p:pic>
        <p:nvPicPr>
          <p:cNvPr id="245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46" name="See cranlogs-solution.R"/>
          <p:cNvSpPr txBox="1"/>
          <p:nvPr/>
        </p:nvSpPr>
        <p:spPr>
          <a:xfrm>
            <a:off x="3469381" y="3517900"/>
            <a:ext cx="17445237" cy="1605868"/>
          </a:xfrm>
          <a:prstGeom prst="rect">
            <a:avLst/>
          </a:prstGeom>
          <a:solidFill>
            <a:srgbClr val="D3D3D3">
              <a:alpha val="20000"/>
            </a:srgbClr>
          </a:solidFill>
          <a:ln w="25400">
            <a:solidFill>
              <a:srgbClr val="D3D3D3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>
              <a:spcBef>
                <a:spcPts val="3000"/>
              </a:spcBef>
              <a:buClr>
                <a:srgbClr val="447FB5"/>
              </a:buClr>
              <a:defRPr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See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cranlogs-solution.R</a:t>
            </a:r>
          </a:p>
        </p:txBody>
      </p:sp>
      <p:sp>
        <p:nvSpPr>
          <p:cNvPr id="247" name="Rectangle"/>
          <p:cNvSpPr/>
          <p:nvPr/>
        </p:nvSpPr>
        <p:spPr>
          <a:xfrm>
            <a:off x="455266" y="6738937"/>
            <a:ext cx="11392138" cy="2498726"/>
          </a:xfrm>
          <a:prstGeom prst="rect">
            <a:avLst/>
          </a:prstGeom>
          <a:solidFill>
            <a:srgbClr val="EBEBEB"/>
          </a:solidFill>
          <a:ln w="25400">
            <a:solidFill>
              <a:srgbClr val="929292"/>
            </a:solidFill>
            <a:miter lim="400000"/>
          </a:ln>
          <a:effectLst>
            <a:outerShdw blurRad="101600" dist="51418" dir="5452524" rotWithShape="0">
              <a:srgbClr val="000000">
                <a:alpha val="55181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35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48" name="packages &lt;- reactive({…"/>
          <p:cNvSpPr txBox="1"/>
          <p:nvPr/>
        </p:nvSpPr>
        <p:spPr>
          <a:xfrm>
            <a:off x="577530" y="7022607"/>
            <a:ext cx="11147611" cy="18551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packages &lt;- reactive({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strsplit(input$packages, " *, *")[[1]]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})</a:t>
            </a:r>
          </a:p>
        </p:txBody>
      </p:sp>
      <p:sp>
        <p:nvSpPr>
          <p:cNvPr id="249" name="Rectangle"/>
          <p:cNvSpPr/>
          <p:nvPr/>
        </p:nvSpPr>
        <p:spPr>
          <a:xfrm>
            <a:off x="12536595" y="6700837"/>
            <a:ext cx="11392138" cy="2498726"/>
          </a:xfrm>
          <a:prstGeom prst="rect">
            <a:avLst/>
          </a:prstGeom>
          <a:solidFill>
            <a:srgbClr val="EBEBEB"/>
          </a:solidFill>
          <a:ln w="25400">
            <a:solidFill>
              <a:srgbClr val="929292"/>
            </a:solidFill>
            <a:miter lim="400000"/>
          </a:ln>
          <a:effectLst>
            <a:outerShdw blurRad="101600" dist="51418" dir="5452524" rotWithShape="0">
              <a:srgbClr val="000000">
                <a:alpha val="55181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35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50" name="packages &lt;- eventReactive(input$update, {…"/>
          <p:cNvSpPr txBox="1"/>
          <p:nvPr/>
        </p:nvSpPr>
        <p:spPr>
          <a:xfrm>
            <a:off x="12658859" y="6984507"/>
            <a:ext cx="11147612" cy="18551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packages &lt;- </a:t>
            </a:r>
            <a:r>
              <a:rPr>
                <a:solidFill>
                  <a:srgbClr val="FF40FF"/>
                </a:solidFill>
              </a:rPr>
              <a:t>eventReactive(</a:t>
            </a:r>
            <a:r>
              <a:rPr>
                <a:solidFill>
                  <a:srgbClr val="0096FF"/>
                </a:solidFill>
              </a:rPr>
              <a:t>input$update</a:t>
            </a:r>
            <a:r>
              <a:t>, {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strsplit(input$packages, " *, *")[[1]]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}</a:t>
            </a:r>
            <a:r>
              <a:rPr>
                <a:solidFill>
                  <a:srgbClr val="FF40FF"/>
                </a:solidFill>
              </a:rPr>
              <a:t>)</a:t>
            </a:r>
          </a:p>
        </p:txBody>
      </p:sp>
    </p:spTree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Read/write versions of input.…"/>
          <p:cNvSpPr txBox="1">
            <a:spLocks noGrp="1"/>
          </p:cNvSpPr>
          <p:nvPr>
            <p:ph type="body" sz="quarter" idx="1"/>
          </p:nvPr>
        </p:nvSpPr>
        <p:spPr>
          <a:xfrm>
            <a:off x="666749" y="2310475"/>
            <a:ext cx="22740261" cy="2460323"/>
          </a:xfrm>
          <a:prstGeom prst="rect">
            <a:avLst/>
          </a:prstGeom>
        </p:spPr>
        <p:txBody>
          <a:bodyPr/>
          <a:lstStyle/>
          <a:p>
            <a:pPr marL="487997" indent="-487997" defTabSz="660400">
              <a:spcBef>
                <a:spcPts val="2400"/>
              </a:spcBef>
              <a:defRPr sz="4800"/>
            </a:pPr>
            <a:r>
              <a:t>Read/write versions of input.</a:t>
            </a:r>
          </a:p>
          <a:p>
            <a:pPr marL="487997" indent="-487997" defTabSz="660400">
              <a:spcBef>
                <a:spcPts val="2400"/>
              </a:spcBef>
              <a:defRPr sz="4800"/>
            </a:pPr>
            <a:r>
              <a:t>Try not to use this to store </a:t>
            </a:r>
            <a:r>
              <a:rPr i="1"/>
              <a:t>calculated</a:t>
            </a:r>
            <a:r>
              <a:t> values. But in some cases, it's unavoidable.</a:t>
            </a:r>
          </a:p>
        </p:txBody>
      </p:sp>
      <p:sp>
        <p:nvSpPr>
          <p:cNvPr id="253" name="review: reactive values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review: reactive values</a:t>
            </a:r>
          </a:p>
        </p:txBody>
      </p:sp>
      <p:sp>
        <p:nvSpPr>
          <p:cNvPr id="254" name="Rectangle"/>
          <p:cNvSpPr/>
          <p:nvPr/>
        </p:nvSpPr>
        <p:spPr>
          <a:xfrm>
            <a:off x="1033450" y="5293160"/>
            <a:ext cx="22317100" cy="4842413"/>
          </a:xfrm>
          <a:prstGeom prst="rect">
            <a:avLst/>
          </a:prstGeom>
          <a:solidFill>
            <a:srgbClr val="EBEBEB"/>
          </a:solidFill>
          <a:ln w="25400">
            <a:solidFill>
              <a:srgbClr val="929292"/>
            </a:solidFill>
            <a:miter lim="400000"/>
          </a:ln>
          <a:effectLst>
            <a:outerShdw blurRad="101600" dist="51418" dir="5452524" rotWithShape="0">
              <a:srgbClr val="000000">
                <a:alpha val="55181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55" name="# Create…"/>
          <p:cNvSpPr txBox="1"/>
          <p:nvPr/>
        </p:nvSpPr>
        <p:spPr>
          <a:xfrm>
            <a:off x="1290677" y="5496132"/>
            <a:ext cx="21802646" cy="4436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 Create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rv &lt;- reactiveValues(x = 10)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endParaRPr/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 Read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rv$x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endParaRPr/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 Write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rv$x &lt;- 20</a:t>
            </a:r>
          </a:p>
        </p:txBody>
      </p:sp>
    </p:spTree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© 2016 RStudio, Inc. All rights reserved."/>
          <p:cNvSpPr txBox="1"/>
          <p:nvPr/>
        </p:nvSpPr>
        <p:spPr>
          <a:xfrm>
            <a:off x="20835540" y="13074649"/>
            <a:ext cx="3330077" cy="35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lnSpc>
                <a:spcPts val="3600"/>
              </a:lnSpc>
              <a:defRPr sz="1400">
                <a:solidFill>
                  <a:srgbClr val="C0C0C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© 2016 RStudio, Inc. All rights reserved.</a:t>
            </a:r>
          </a:p>
        </p:txBody>
      </p:sp>
      <p:sp>
        <p:nvSpPr>
          <p:cNvPr id="258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59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260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61" name="font-awesome_4-6-3_users_256_0_d3d3d3_none.png" descr="font-awesome_4-6-3_users_256_0_d3d3d3_non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8712" y="254000"/>
            <a:ext cx="3251201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62" name="exercis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exercise</a:t>
            </a:r>
          </a:p>
        </p:txBody>
      </p:sp>
      <p:sp>
        <p:nvSpPr>
          <p:cNvPr id="263" name="Open the file apps/adv-reactivity/counter.R. It has three action buttons:…"/>
          <p:cNvSpPr txBox="1">
            <a:spLocks noGrp="1"/>
          </p:cNvSpPr>
          <p:nvPr>
            <p:ph type="body" idx="21"/>
          </p:nvPr>
        </p:nvSpPr>
        <p:spPr>
          <a:xfrm>
            <a:off x="3390303" y="2286832"/>
            <a:ext cx="17445237" cy="7269949"/>
          </a:xfrm>
          <a:prstGeom prst="rect">
            <a:avLst/>
          </a:prstGeom>
        </p:spPr>
        <p:txBody>
          <a:bodyPr/>
          <a:lstStyle/>
          <a:p>
            <a:r>
              <a:t>Open the file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apps/adv-reactivity/counter.R</a:t>
            </a:r>
            <a:r>
              <a:t>. It has three action buttons:</a:t>
            </a:r>
          </a:p>
          <a:p>
            <a:pPr lvl="1"/>
            <a:r>
              <a:t>Increment: Increase the value by 1</a:t>
            </a:r>
          </a:p>
          <a:p>
            <a:pPr lvl="1"/>
            <a:r>
              <a:t>Decrement: Decrease the value by 1</a:t>
            </a:r>
          </a:p>
          <a:p>
            <a:pPr lvl="1"/>
            <a:r>
              <a:t>Reset: Set the value to 0</a:t>
            </a:r>
          </a:p>
          <a:p>
            <a:r>
              <a:t>Unfortunately, it doesn't work. See if you can implement the server side.</a:t>
            </a:r>
          </a:p>
        </p:txBody>
      </p:sp>
      <p:pic>
        <p:nvPicPr>
          <p:cNvPr id="264" name="timer_5min.mov" descr="timer_5min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9685000" y="10477500"/>
            <a:ext cx="4445000" cy="1587500"/>
          </a:xfrm>
          <a:prstGeom prst="rect">
            <a:avLst/>
          </a:prstGeom>
          <a:ln w="25400">
            <a:solidFill>
              <a:srgbClr val="D3D3D3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3683" fill="hold"/>
                                        <p:tgtEl>
                                          <p:spTgt spid="26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64"/>
                </p:tgtEl>
              </p:cMediaNode>
            </p:video>
            <p:seq concurrent="1" prevAc="none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6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6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4"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68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269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270" name="Solution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Solution</a:t>
            </a:r>
          </a:p>
        </p:txBody>
      </p:sp>
      <p:pic>
        <p:nvPicPr>
          <p:cNvPr id="271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72" name="See counter-solution.R"/>
          <p:cNvSpPr txBox="1"/>
          <p:nvPr/>
        </p:nvSpPr>
        <p:spPr>
          <a:xfrm>
            <a:off x="3469381" y="2221099"/>
            <a:ext cx="17445237" cy="1605868"/>
          </a:xfrm>
          <a:prstGeom prst="rect">
            <a:avLst/>
          </a:prstGeom>
          <a:solidFill>
            <a:srgbClr val="D3D3D3">
              <a:alpha val="20000"/>
            </a:srgbClr>
          </a:solidFill>
          <a:ln w="25400">
            <a:solidFill>
              <a:srgbClr val="D3D3D3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>
              <a:spcBef>
                <a:spcPts val="3000"/>
              </a:spcBef>
              <a:buClr>
                <a:srgbClr val="447FB5"/>
              </a:buClr>
              <a:defRPr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See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counter-solution.R</a:t>
            </a:r>
          </a:p>
        </p:txBody>
      </p:sp>
      <p:sp>
        <p:nvSpPr>
          <p:cNvPr id="273" name="Rectangle"/>
          <p:cNvSpPr/>
          <p:nvPr/>
        </p:nvSpPr>
        <p:spPr>
          <a:xfrm>
            <a:off x="1033450" y="4025818"/>
            <a:ext cx="22317100" cy="8221331"/>
          </a:xfrm>
          <a:prstGeom prst="rect">
            <a:avLst/>
          </a:prstGeom>
          <a:solidFill>
            <a:srgbClr val="EBEBEB"/>
          </a:solidFill>
          <a:ln w="25400">
            <a:solidFill>
              <a:srgbClr val="929292"/>
            </a:solidFill>
            <a:miter lim="400000"/>
          </a:ln>
          <a:effectLst>
            <a:outerShdw blurRad="101600" dist="51418" dir="5452524" rotWithShape="0">
              <a:srgbClr val="000000">
                <a:alpha val="55181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74" name="rv &lt;- reactiveValues(count = 0)…"/>
          <p:cNvSpPr txBox="1"/>
          <p:nvPr/>
        </p:nvSpPr>
        <p:spPr>
          <a:xfrm>
            <a:off x="1290677" y="4196339"/>
            <a:ext cx="21802646" cy="78802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rv &lt;- reactiveValues(count = 0)</a:t>
            </a:r>
          </a:p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endParaRPr/>
          </a:p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observeEvent(input$increment, {</a:t>
            </a:r>
          </a:p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rv$count &lt;- rv$count + 1</a:t>
            </a:r>
          </a:p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})</a:t>
            </a:r>
          </a:p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observeEvent(input$decrement, {</a:t>
            </a:r>
          </a:p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rv$count &lt;- rv$count - 1</a:t>
            </a:r>
          </a:p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})</a:t>
            </a:r>
          </a:p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observeEvent(input$reset, {</a:t>
            </a:r>
          </a:p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rv$count &lt;- 0</a:t>
            </a:r>
          </a:p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})</a:t>
            </a:r>
          </a:p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endParaRPr/>
          </a:p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output$value &lt;- renderText({</a:t>
            </a:r>
          </a:p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rv$count</a:t>
            </a:r>
          </a:p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})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-Hans Rosling"/>
          <p:cNvSpPr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-Hans Rosling</a:t>
            </a:r>
          </a:p>
        </p:txBody>
      </p:sp>
      <p:sp>
        <p:nvSpPr>
          <p:cNvPr id="202" name="“Most of us need to listen to the music to understand how beautiful it is. But often that’s how we present statistics: we just show the notes, we don’t play the music.”"/>
          <p:cNvSpPr>
            <a:spLocks noGrp="1"/>
          </p:cNvSpPr>
          <p:nvPr>
            <p:ph type="body" idx="22"/>
          </p:nvPr>
        </p:nvSpPr>
        <p:spPr>
          <a:xfrm>
            <a:off x="2374900" y="4387849"/>
            <a:ext cx="19621500" cy="3860801"/>
          </a:xfrm>
          <a:prstGeom prst="rect">
            <a:avLst/>
          </a:prstGeom>
        </p:spPr>
        <p:txBody>
          <a:bodyPr/>
          <a:lstStyle>
            <a:lvl1pPr>
              <a:defRPr sz="6200"/>
            </a:lvl1pPr>
          </a:lstStyle>
          <a:p>
            <a:r>
              <a:t>“Most of us need to listen to the music to understand how beautiful it is. But often that’s how we present statistics: we just show the notes, we don’t play the music.”</a:t>
            </a:r>
          </a:p>
        </p:txBody>
      </p:sp>
    </p:spTree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Don't use reactiveValues when you're calculating a value based on other values and calculations that are already available to you.…"/>
          <p:cNvSpPr txBox="1">
            <a:spLocks noGrp="1"/>
          </p:cNvSpPr>
          <p:nvPr>
            <p:ph type="body" sz="half" idx="1"/>
          </p:nvPr>
        </p:nvSpPr>
        <p:spPr>
          <a:xfrm>
            <a:off x="821869" y="2770421"/>
            <a:ext cx="22740262" cy="4087579"/>
          </a:xfrm>
          <a:prstGeom prst="rect">
            <a:avLst/>
          </a:prstGeom>
        </p:spPr>
        <p:txBody>
          <a:bodyPr/>
          <a:lstStyle/>
          <a:p>
            <a:pPr marL="573397" indent="-573397" defTabSz="775969">
              <a:spcBef>
                <a:spcPts val="2800"/>
              </a:spcBef>
              <a:defRPr sz="5640"/>
            </a:pPr>
            <a:r>
              <a:t>Don't use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reactiveValues</a:t>
            </a:r>
            <a:r>
              <a:t> when you're calculating a value based on other values and calculations that are already available to you.</a:t>
            </a:r>
          </a:p>
          <a:p>
            <a:pPr marL="573397" indent="-573397" defTabSz="775969">
              <a:spcBef>
                <a:spcPts val="2800"/>
              </a:spcBef>
              <a:defRPr sz="5640"/>
            </a:pPr>
            <a:r>
              <a:t>Do use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reactiveValues</a:t>
            </a:r>
            <a:r>
              <a:t> to store state that otherwise would be lost from your graph of reactive objects.</a:t>
            </a:r>
          </a:p>
        </p:txBody>
      </p:sp>
      <p:sp>
        <p:nvSpPr>
          <p:cNvPr id="277" name="when to use reactivevalues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>
            <a:lvl1pPr defTabSz="610870">
              <a:defRPr sz="11100"/>
            </a:lvl1pPr>
          </a:lstStyle>
          <a:p>
            <a:r>
              <a:t>when to use reactivevalues</a:t>
            </a:r>
          </a:p>
        </p:txBody>
      </p:sp>
    </p:spTree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reactivevalues example 1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>
            <a:lvl1pPr defTabSz="668655">
              <a:defRPr sz="12150"/>
            </a:lvl1pPr>
          </a:lstStyle>
          <a:p>
            <a:r>
              <a:t>reactivevalues example 1</a:t>
            </a:r>
          </a:p>
        </p:txBody>
      </p:sp>
      <p:sp>
        <p:nvSpPr>
          <p:cNvPr id="280" name="Rectangle"/>
          <p:cNvSpPr/>
          <p:nvPr/>
        </p:nvSpPr>
        <p:spPr>
          <a:xfrm>
            <a:off x="1033448" y="3587158"/>
            <a:ext cx="22317101" cy="2166583"/>
          </a:xfrm>
          <a:prstGeom prst="rect">
            <a:avLst/>
          </a:prstGeom>
          <a:solidFill>
            <a:srgbClr val="EBEBEB"/>
          </a:solidFill>
          <a:ln w="25400">
            <a:solidFill>
              <a:srgbClr val="929292"/>
            </a:solidFill>
            <a:miter lim="400000"/>
          </a:ln>
          <a:effectLst>
            <a:outerShdw blurRad="101600" dist="51418" dir="5452524" rotWithShape="0">
              <a:srgbClr val="000000">
                <a:alpha val="55181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81" name="observeEvent(input$add, {…"/>
          <p:cNvSpPr txBox="1"/>
          <p:nvPr/>
        </p:nvSpPr>
        <p:spPr>
          <a:xfrm>
            <a:off x="1290675" y="3817466"/>
            <a:ext cx="21802646" cy="17059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observeEvent(input$add, {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rv$total &lt;- rv$total + input$x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})</a:t>
            </a:r>
          </a:p>
        </p:txBody>
      </p:sp>
      <p:sp>
        <p:nvSpPr>
          <p:cNvPr id="282" name="Rectangle"/>
          <p:cNvSpPr/>
          <p:nvPr/>
        </p:nvSpPr>
        <p:spPr>
          <a:xfrm>
            <a:off x="1033448" y="7513012"/>
            <a:ext cx="22317101" cy="1200672"/>
          </a:xfrm>
          <a:prstGeom prst="rect">
            <a:avLst/>
          </a:prstGeom>
          <a:solidFill>
            <a:srgbClr val="EBEBEB"/>
          </a:solidFill>
          <a:ln w="25400">
            <a:solidFill>
              <a:srgbClr val="929292"/>
            </a:solidFill>
            <a:miter lim="400000"/>
          </a:ln>
          <a:effectLst>
            <a:outerShdw blurRad="101600" dist="51418" dir="5452524" rotWithShape="0">
              <a:srgbClr val="000000">
                <a:alpha val="55181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83" name="total &lt;- shinySignals::reducePast(reactive(input$x), `+`, 0)"/>
          <p:cNvSpPr txBox="1"/>
          <p:nvPr/>
        </p:nvSpPr>
        <p:spPr>
          <a:xfrm>
            <a:off x="1290675" y="7844564"/>
            <a:ext cx="21802646" cy="6137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total &lt;- shinySignals::reducePast(reactive(input$x), `+`, 0)</a:t>
            </a:r>
          </a:p>
        </p:txBody>
      </p:sp>
      <p:sp>
        <p:nvSpPr>
          <p:cNvPr id="284" name="(Or a more elegant way to do the same, using hadley/shinySignals:)"/>
          <p:cNvSpPr txBox="1"/>
          <p:nvPr/>
        </p:nvSpPr>
        <p:spPr>
          <a:xfrm>
            <a:off x="1020748" y="6201576"/>
            <a:ext cx="19174223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>
                <a:latin typeface="+mj-lt"/>
                <a:ea typeface="+mj-ea"/>
                <a:cs typeface="+mj-cs"/>
                <a:sym typeface="Helvetica"/>
              </a:defRPr>
            </a:pPr>
            <a:r>
              <a:t>(Or a more elegant way to do the same, using </a:t>
            </a:r>
            <a:r>
              <a:rPr u="sng">
                <a:hlinkClick r:id="rId2"/>
              </a:rPr>
              <a:t>hadley/shinySignals</a:t>
            </a:r>
            <a:r>
              <a:t>:)</a:t>
            </a:r>
          </a:p>
        </p:txBody>
      </p:sp>
      <p:sp>
        <p:nvSpPr>
          <p:cNvPr id="285" name="(1) A calculation over the history of something reactive:"/>
          <p:cNvSpPr txBox="1"/>
          <p:nvPr/>
        </p:nvSpPr>
        <p:spPr>
          <a:xfrm>
            <a:off x="1020750" y="2457449"/>
            <a:ext cx="22342499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(1) A calculation over the history of something reactive:</a:t>
            </a:r>
          </a:p>
        </p:txBody>
      </p:sp>
    </p:spTree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Rectangle"/>
          <p:cNvSpPr/>
          <p:nvPr/>
        </p:nvSpPr>
        <p:spPr>
          <a:xfrm>
            <a:off x="1033450" y="3593816"/>
            <a:ext cx="22317100" cy="8653090"/>
          </a:xfrm>
          <a:prstGeom prst="rect">
            <a:avLst/>
          </a:prstGeom>
          <a:solidFill>
            <a:srgbClr val="EBEBEB"/>
          </a:solidFill>
          <a:ln w="25400">
            <a:solidFill>
              <a:srgbClr val="929292"/>
            </a:solidFill>
            <a:miter lim="400000"/>
          </a:ln>
          <a:effectLst>
            <a:outerShdw blurRad="101600" dist="51418" dir="5452524" rotWithShape="0">
              <a:srgbClr val="000000">
                <a:alpha val="55181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88" name="observeEvent(input$editMode, {…"/>
          <p:cNvSpPr txBox="1"/>
          <p:nvPr/>
        </p:nvSpPr>
        <p:spPr>
          <a:xfrm>
            <a:off x="1290677" y="3790777"/>
            <a:ext cx="21802646" cy="82591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observeEvent(input$editMode, {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rv$mode &lt;- "edit"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})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endParaRPr/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observeEvent(input$previewMode, {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rv$mode &lt;- "preview"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})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endParaRPr/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output$page &lt;- renderUI({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if (rv$mode == "edit") {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...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} else if (rv$mode == "preview") {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...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}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})</a:t>
            </a:r>
          </a:p>
        </p:txBody>
      </p:sp>
      <p:sp>
        <p:nvSpPr>
          <p:cNvPr id="289" name="reactivevalues example 2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>
            <a:lvl1pPr defTabSz="668655">
              <a:defRPr sz="12150"/>
            </a:lvl1pPr>
          </a:lstStyle>
          <a:p>
            <a:r>
              <a:t>reactivevalues example 2</a:t>
            </a:r>
          </a:p>
        </p:txBody>
      </p:sp>
      <p:sp>
        <p:nvSpPr>
          <p:cNvPr id="290" name="(2) Tracking which of several events happened most recently:"/>
          <p:cNvSpPr txBox="1"/>
          <p:nvPr/>
        </p:nvSpPr>
        <p:spPr>
          <a:xfrm>
            <a:off x="1020750" y="2460778"/>
            <a:ext cx="22342499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(2) Tracking which of several events happened most recently:</a:t>
            </a:r>
          </a:p>
        </p:txBody>
      </p:sp>
    </p:spTree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reactivevalues example 3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>
            <a:lvl1pPr defTabSz="668655">
              <a:defRPr sz="12150"/>
            </a:lvl1pPr>
          </a:lstStyle>
          <a:p>
            <a:r>
              <a:t>reactivevalues example 3</a:t>
            </a:r>
          </a:p>
        </p:txBody>
      </p:sp>
      <p:sp>
        <p:nvSpPr>
          <p:cNvPr id="293" name="(3) To change rules of reactivity:"/>
          <p:cNvSpPr txBox="1"/>
          <p:nvPr/>
        </p:nvSpPr>
        <p:spPr>
          <a:xfrm>
            <a:off x="1020750" y="2460778"/>
            <a:ext cx="22342499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(3) To change rules of reactivity:</a:t>
            </a:r>
          </a:p>
        </p:txBody>
      </p:sp>
      <p:sp>
        <p:nvSpPr>
          <p:cNvPr id="294" name="Normally, as soon as reactive expressions are invalidated (before they have recalculated) they invalidate everyone downstream who depends on them.…"/>
          <p:cNvSpPr txBox="1">
            <a:spLocks noGrp="1"/>
          </p:cNvSpPr>
          <p:nvPr>
            <p:ph type="body" sz="half" idx="1"/>
          </p:nvPr>
        </p:nvSpPr>
        <p:spPr>
          <a:xfrm>
            <a:off x="1020750" y="3581116"/>
            <a:ext cx="22740261" cy="3141806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463597" indent="-463597" defTabSz="627379">
              <a:spcBef>
                <a:spcPts val="2200"/>
              </a:spcBef>
              <a:defRPr sz="4560"/>
            </a:pPr>
            <a:r>
              <a:t>Normally, as soon as reactive expressions are invalidated (before they have recalculated) they invalidate everyone downstream who depends on them.</a:t>
            </a:r>
          </a:p>
          <a:p>
            <a:pPr marL="463597" indent="-463597" defTabSz="627379">
              <a:spcBef>
                <a:spcPts val="2200"/>
              </a:spcBef>
              <a:defRPr sz="4560"/>
            </a:pPr>
            <a:r>
              <a:t>But sometimes recalculating will end up giving us the same value as the previous anyway, and any downstream recalculations might have been wasted work.</a:t>
            </a:r>
          </a:p>
        </p:txBody>
      </p:sp>
      <p:sp>
        <p:nvSpPr>
          <p:cNvPr id="295" name="Rectangle"/>
          <p:cNvSpPr/>
          <p:nvPr/>
        </p:nvSpPr>
        <p:spPr>
          <a:xfrm>
            <a:off x="1033450" y="7001741"/>
            <a:ext cx="22317100" cy="5245165"/>
          </a:xfrm>
          <a:prstGeom prst="rect">
            <a:avLst/>
          </a:prstGeom>
          <a:solidFill>
            <a:srgbClr val="EBEBEB"/>
          </a:solidFill>
          <a:ln w="25400">
            <a:solidFill>
              <a:srgbClr val="929292"/>
            </a:solidFill>
            <a:miter lim="400000"/>
          </a:ln>
          <a:effectLst>
            <a:outerShdw blurRad="101600" dist="51418" dir="5452524" rotWithShape="0">
              <a:srgbClr val="000000">
                <a:alpha val="55181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96" name="dedupeReactive &lt;- function(rexpr, priority = 10) {…"/>
          <p:cNvSpPr txBox="1"/>
          <p:nvPr/>
        </p:nvSpPr>
        <p:spPr>
          <a:xfrm>
            <a:off x="1290677" y="7086827"/>
            <a:ext cx="21802646" cy="49825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dedupeReactive &lt;- function(rexpr, priority = 10) {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rv &lt;- reactiveValues(value = NULL)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observe({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rv$value &lt;- rexpr()  # TODO: Handle errors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}, priority = priority)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reactive(rv$value)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}</a:t>
            </a:r>
          </a:p>
        </p:txBody>
      </p:sp>
    </p:spTree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Use isolate from inside a reactive expression or observer, to ignore the implicit reactivity of a piece of code.…"/>
          <p:cNvSpPr txBox="1">
            <a:spLocks noGrp="1"/>
          </p:cNvSpPr>
          <p:nvPr>
            <p:ph type="body" sz="half" idx="1"/>
          </p:nvPr>
        </p:nvSpPr>
        <p:spPr>
          <a:xfrm>
            <a:off x="821869" y="2770421"/>
            <a:ext cx="22740262" cy="4087579"/>
          </a:xfrm>
          <a:prstGeom prst="rect">
            <a:avLst/>
          </a:prstGeom>
        </p:spPr>
        <p:txBody>
          <a:bodyPr/>
          <a:lstStyle/>
          <a:p>
            <a:r>
              <a:t>Use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isolate</a:t>
            </a:r>
            <a:r>
              <a:t> from inside a reactive expression or observer, to ignore the implicit reactivity of a piece of code. </a:t>
            </a:r>
          </a:p>
          <a:p>
            <a:r>
              <a:t>Wrap it around expressions or a whole code block. </a:t>
            </a:r>
          </a:p>
        </p:txBody>
      </p:sp>
      <p:sp>
        <p:nvSpPr>
          <p:cNvPr id="299" name="preventing reactivity with isolat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>
            <a:lvl1pPr defTabSz="495300">
              <a:defRPr sz="9000"/>
            </a:lvl1pPr>
          </a:lstStyle>
          <a:p>
            <a:r>
              <a:t>preventing reactivity with isolate</a:t>
            </a:r>
          </a:p>
        </p:txBody>
      </p:sp>
    </p:spTree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© 2016 RStudio, Inc. All rights reserved."/>
          <p:cNvSpPr txBox="1"/>
          <p:nvPr/>
        </p:nvSpPr>
        <p:spPr>
          <a:xfrm>
            <a:off x="20835540" y="13074649"/>
            <a:ext cx="3330077" cy="35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lnSpc>
                <a:spcPts val="3600"/>
              </a:lnSpc>
              <a:defRPr sz="1400">
                <a:solidFill>
                  <a:srgbClr val="C0C0C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© 2016 RStudio, Inc. All rights reserved.</a:t>
            </a:r>
          </a:p>
        </p:txBody>
      </p:sp>
      <p:sp>
        <p:nvSpPr>
          <p:cNvPr id="302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03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30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05" name="font-awesome_4-6-3_users_256_0_d3d3d3_none.png" descr="font-awesome_4-6-3_users_256_0_d3d3d3_non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712" y="254000"/>
            <a:ext cx="3251201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306" name="exercis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exercise</a:t>
            </a:r>
          </a:p>
        </p:txBody>
      </p:sp>
      <p:sp>
        <p:nvSpPr>
          <p:cNvPr id="307" name="Determine when r1, r2, and r3 update:"/>
          <p:cNvSpPr txBox="1">
            <a:spLocks noGrp="1"/>
          </p:cNvSpPr>
          <p:nvPr>
            <p:ph type="body" idx="21"/>
          </p:nvPr>
        </p:nvSpPr>
        <p:spPr>
          <a:xfrm>
            <a:off x="3390303" y="2286832"/>
            <a:ext cx="17445237" cy="1205668"/>
          </a:xfrm>
          <a:prstGeom prst="rect">
            <a:avLst/>
          </a:prstGeom>
        </p:spPr>
        <p:txBody>
          <a:bodyPr/>
          <a:lstStyle/>
          <a:p>
            <a:r>
              <a:t>Determine when r1, r2, and r3 update:</a:t>
            </a:r>
          </a:p>
        </p:txBody>
      </p:sp>
      <p:sp>
        <p:nvSpPr>
          <p:cNvPr id="308" name="Rectangle"/>
          <p:cNvSpPr/>
          <p:nvPr/>
        </p:nvSpPr>
        <p:spPr>
          <a:xfrm>
            <a:off x="1033450" y="4157637"/>
            <a:ext cx="22317100" cy="8168408"/>
          </a:xfrm>
          <a:prstGeom prst="rect">
            <a:avLst/>
          </a:prstGeom>
          <a:solidFill>
            <a:srgbClr val="EBEBEB"/>
          </a:solidFill>
          <a:ln w="25400">
            <a:solidFill>
              <a:srgbClr val="929292"/>
            </a:solidFill>
            <a:miter lim="400000"/>
          </a:ln>
          <a:effectLst>
            <a:outerShdw blurRad="101600" dist="51418" dir="5452524" rotWithShape="0">
              <a:srgbClr val="000000">
                <a:alpha val="55181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09" name="r1 &lt;- reactive({…"/>
          <p:cNvSpPr txBox="1"/>
          <p:nvPr/>
        </p:nvSpPr>
        <p:spPr>
          <a:xfrm>
            <a:off x="1290677" y="4469666"/>
            <a:ext cx="21802646" cy="77130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endParaRPr/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r1 &lt;- reactive({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input$x * input$y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})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endParaRPr/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endParaRPr/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r2 &lt;- reactive({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input$x * isolate({ input$y })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})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endParaRPr/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endParaRPr/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r3 &lt;- reactive({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isolate({ input$x * input$y })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})</a:t>
            </a:r>
          </a:p>
        </p:txBody>
      </p:sp>
    </p:spTree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© 2016 RStudio, Inc. All rights reserved."/>
          <p:cNvSpPr txBox="1"/>
          <p:nvPr/>
        </p:nvSpPr>
        <p:spPr>
          <a:xfrm>
            <a:off x="20835540" y="13074649"/>
            <a:ext cx="3330077" cy="35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lnSpc>
                <a:spcPts val="3600"/>
              </a:lnSpc>
              <a:defRPr sz="1400">
                <a:solidFill>
                  <a:srgbClr val="C0C0C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© 2016 RStudio, Inc. All rights reserved.</a:t>
            </a:r>
          </a:p>
        </p:txBody>
      </p:sp>
      <p:sp>
        <p:nvSpPr>
          <p:cNvPr id="312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13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31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315" name="Solution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Solution</a:t>
            </a:r>
          </a:p>
        </p:txBody>
      </p:sp>
      <p:pic>
        <p:nvPicPr>
          <p:cNvPr id="316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317" name="Rectangle"/>
          <p:cNvSpPr/>
          <p:nvPr/>
        </p:nvSpPr>
        <p:spPr>
          <a:xfrm>
            <a:off x="1033450" y="4157637"/>
            <a:ext cx="22317100" cy="8168408"/>
          </a:xfrm>
          <a:prstGeom prst="rect">
            <a:avLst/>
          </a:prstGeom>
          <a:solidFill>
            <a:srgbClr val="EBEBEB"/>
          </a:solidFill>
          <a:ln w="25400">
            <a:solidFill>
              <a:srgbClr val="929292"/>
            </a:solidFill>
            <a:miter lim="400000"/>
          </a:ln>
          <a:effectLst>
            <a:outerShdw blurRad="101600" dist="51418" dir="5452524" rotWithShape="0">
              <a:srgbClr val="000000">
                <a:alpha val="55181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18" name="# Updates every time input$x or input$y change…"/>
          <p:cNvSpPr txBox="1"/>
          <p:nvPr/>
        </p:nvSpPr>
        <p:spPr>
          <a:xfrm>
            <a:off x="1290677" y="4469666"/>
            <a:ext cx="21802646" cy="77130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200">
                <a:solidFill>
                  <a:srgbClr val="FF93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 Updates every time input$x or input$y change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r1 &lt;- reactive({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input$x * input$y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})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endParaRPr/>
          </a:p>
          <a:p>
            <a:pPr algn="l">
              <a:defRPr sz="3200">
                <a:solidFill>
                  <a:srgbClr val="FF93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 Updates only when input$x changes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r2 &lt;- reactive({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input$x * isolate({ input$y })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})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endParaRPr/>
          </a:p>
          <a:p>
            <a:pPr algn="l">
              <a:defRPr sz="3200">
                <a:solidFill>
                  <a:srgbClr val="FF93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 Never updates; it will always have its original value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r3 &lt;- reactive({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isolate({ input$x * input$y })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})</a:t>
            </a:r>
          </a:p>
        </p:txBody>
      </p:sp>
    </p:spTree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Checking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algn="r" defTabSz="800735">
              <a:spcBef>
                <a:spcPts val="6300"/>
              </a:spcBef>
              <a:buSzTx/>
              <a:buNone/>
              <a:defRPr sz="20370">
                <a:solidFill>
                  <a:srgbClr val="FFFFFF"/>
                </a:solidFill>
              </a:defRPr>
            </a:pPr>
            <a:r>
              <a:t>Checking</a:t>
            </a:r>
          </a:p>
          <a:p>
            <a:pPr marL="0" indent="0" algn="r" defTabSz="800735">
              <a:spcBef>
                <a:spcPts val="6300"/>
              </a:spcBef>
              <a:buSzTx/>
              <a:buNone/>
              <a:defRPr sz="20370">
                <a:solidFill>
                  <a:srgbClr val="DBDBDB"/>
                </a:solidFill>
              </a:defRPr>
            </a:pPr>
            <a:r>
              <a:t>preconditions</a:t>
            </a:r>
          </a:p>
        </p:txBody>
      </p:sp>
    </p:spTree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Cancel the current output (or observer) if a condition isn't met.…"/>
          <p:cNvSpPr txBox="1">
            <a:spLocks noGrp="1"/>
          </p:cNvSpPr>
          <p:nvPr>
            <p:ph type="body" idx="1"/>
          </p:nvPr>
        </p:nvSpPr>
        <p:spPr>
          <a:xfrm>
            <a:off x="821869" y="2770421"/>
            <a:ext cx="22752963" cy="6306655"/>
          </a:xfrm>
          <a:prstGeom prst="rect">
            <a:avLst/>
          </a:prstGeom>
        </p:spPr>
        <p:txBody>
          <a:bodyPr/>
          <a:lstStyle/>
          <a:p>
            <a:pPr marL="591697" indent="-591697" defTabSz="800735">
              <a:spcBef>
                <a:spcPts val="2900"/>
              </a:spcBef>
              <a:defRPr sz="4850"/>
            </a:pPr>
            <a:r>
              <a:t>Cancel the current output (or observer) if a condition isn't met.</a:t>
            </a:r>
          </a:p>
          <a:p>
            <a:pPr marL="1306199" lvl="1" indent="-591696" defTabSz="800735">
              <a:spcBef>
                <a:spcPts val="2900"/>
              </a:spcBef>
              <a:defRPr sz="4850"/>
            </a:pPr>
            <a:r>
              <a:rPr>
                <a:latin typeface="Monaco"/>
                <a:ea typeface="Monaco"/>
                <a:cs typeface="Monaco"/>
                <a:sym typeface="Monaco"/>
              </a:rPr>
              <a:t>req(input$text)</a:t>
            </a:r>
            <a:r>
              <a:t>: Ensure the user has provided a value for the "text" input</a:t>
            </a:r>
          </a:p>
          <a:p>
            <a:pPr marL="1306199" lvl="1" indent="-591696" defTabSz="800735">
              <a:spcBef>
                <a:spcPts val="2900"/>
              </a:spcBef>
              <a:defRPr sz="4850"/>
            </a:pPr>
            <a:r>
              <a:rPr>
                <a:latin typeface="Monaco"/>
                <a:ea typeface="Monaco"/>
                <a:cs typeface="Monaco"/>
                <a:sym typeface="Monaco"/>
              </a:rPr>
              <a:t>req(input$button)</a:t>
            </a:r>
            <a:r>
              <a:t>: Ensure the button has been pressed at least once</a:t>
            </a:r>
          </a:p>
          <a:p>
            <a:pPr marL="1306199" lvl="1" indent="-591696" defTabSz="800735">
              <a:spcBef>
                <a:spcPts val="2900"/>
              </a:spcBef>
              <a:defRPr sz="4850"/>
            </a:pPr>
            <a:r>
              <a:rPr>
                <a:latin typeface="Monaco"/>
                <a:ea typeface="Monaco"/>
                <a:cs typeface="Monaco"/>
                <a:sym typeface="Monaco"/>
              </a:rPr>
              <a:t>req(x %% 2 == 0)</a:t>
            </a:r>
            <a:r>
              <a:t>: Ensure that x is an even number</a:t>
            </a:r>
          </a:p>
          <a:p>
            <a:pPr marL="1306199" lvl="1" indent="-591696" defTabSz="800735">
              <a:spcBef>
                <a:spcPts val="2900"/>
              </a:spcBef>
              <a:defRPr sz="4850"/>
            </a:pPr>
            <a:r>
              <a:rPr>
                <a:latin typeface="Monaco"/>
                <a:ea typeface="Monaco"/>
                <a:cs typeface="Monaco"/>
                <a:sym typeface="Monaco"/>
              </a:rPr>
              <a:t>req(FALSE)</a:t>
            </a:r>
            <a:r>
              <a:t>: Unconditionally cancel the current reactive, observer, or output</a:t>
            </a:r>
          </a:p>
        </p:txBody>
      </p:sp>
      <p:sp>
        <p:nvSpPr>
          <p:cNvPr id="323" name="checking preconditions with req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>
            <a:lvl1pPr defTabSz="511809">
              <a:defRPr sz="9300"/>
            </a:lvl1pPr>
          </a:lstStyle>
          <a:p>
            <a:r>
              <a:t>checking preconditions with req</a:t>
            </a:r>
          </a:p>
        </p:txBody>
      </p:sp>
    </p:spTree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req(cond) is similar to:…"/>
          <p:cNvSpPr txBox="1">
            <a:spLocks noGrp="1"/>
          </p:cNvSpPr>
          <p:nvPr>
            <p:ph type="body" idx="1"/>
          </p:nvPr>
        </p:nvSpPr>
        <p:spPr>
          <a:xfrm>
            <a:off x="821869" y="2770421"/>
            <a:ext cx="22505949" cy="9422708"/>
          </a:xfrm>
          <a:prstGeom prst="rect">
            <a:avLst/>
          </a:prstGeom>
        </p:spPr>
        <p:txBody>
          <a:bodyPr/>
          <a:lstStyle/>
          <a:p>
            <a:pPr marL="487997" indent="-487997" defTabSz="660400">
              <a:spcBef>
                <a:spcPts val="2400"/>
              </a:spcBef>
              <a:defRPr sz="4000"/>
            </a:pPr>
            <a:r>
              <a:rPr>
                <a:latin typeface="Monaco"/>
                <a:ea typeface="Monaco"/>
                <a:cs typeface="Monaco"/>
                <a:sym typeface="Monaco"/>
              </a:rPr>
              <a:t>req(cond)</a:t>
            </a:r>
            <a:r>
              <a:t> is similar to:</a:t>
            </a:r>
          </a:p>
          <a:p>
            <a:pPr marL="1077277" lvl="1" indent="-487997" defTabSz="660400">
              <a:spcBef>
                <a:spcPts val="0"/>
              </a:spcBef>
              <a:defRPr sz="4000">
                <a:latin typeface="Monaco"/>
                <a:ea typeface="Monaco"/>
                <a:cs typeface="Monaco"/>
                <a:sym typeface="Monaco"/>
              </a:defRPr>
            </a:pPr>
            <a:r>
              <a:t>stopifnot(cond)</a:t>
            </a:r>
          </a:p>
          <a:p>
            <a:pPr marL="1077277" lvl="1" indent="-487997" defTabSz="660400">
              <a:spcBef>
                <a:spcPts val="0"/>
              </a:spcBef>
              <a:defRPr sz="4000">
                <a:latin typeface="Monaco"/>
                <a:ea typeface="Monaco"/>
                <a:cs typeface="Monaco"/>
                <a:sym typeface="Monaco"/>
              </a:defRPr>
            </a:pPr>
            <a:r>
              <a:t>if (!cond) stop()</a:t>
            </a:r>
          </a:p>
          <a:p>
            <a:pPr marL="1077277" lvl="1" indent="-487997" defTabSz="660400">
              <a:spcBef>
                <a:spcPts val="0"/>
              </a:spcBef>
              <a:defRPr sz="4000">
                <a:latin typeface="Monaco"/>
                <a:ea typeface="Monaco"/>
                <a:cs typeface="Monaco"/>
                <a:sym typeface="Monaco"/>
              </a:defRPr>
            </a:pPr>
            <a:r>
              <a:t>assertthat::assert_that(cond)</a:t>
            </a:r>
          </a:p>
          <a:p>
            <a:pPr marL="487997" indent="-487997" defTabSz="660400">
              <a:spcBef>
                <a:spcPts val="2400"/>
              </a:spcBef>
              <a:defRPr sz="4000"/>
            </a:pPr>
            <a:r>
              <a:t>but with these differences:</a:t>
            </a:r>
          </a:p>
          <a:p>
            <a:pPr marL="1077277" lvl="1" indent="-487997" defTabSz="660400">
              <a:spcBef>
                <a:spcPts val="0"/>
              </a:spcBef>
              <a:defRPr sz="4000"/>
            </a:pPr>
            <a:r>
              <a:t>Errors during output rendering show up with bold red text in the UI;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req</a:t>
            </a:r>
            <a:r>
              <a:t> just makes the output blank</a:t>
            </a:r>
          </a:p>
          <a:p>
            <a:pPr marL="1077277" lvl="1" indent="-487997" defTabSz="660400">
              <a:spcBef>
                <a:spcPts val="0"/>
              </a:spcBef>
              <a:defRPr sz="4000"/>
            </a:pPr>
            <a:r>
              <a:t>Rather than verifying that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cond</a:t>
            </a:r>
            <a:r>
              <a:t> is </a:t>
            </a:r>
            <a:r>
              <a:rPr i="1"/>
              <a:t>true</a:t>
            </a:r>
            <a:r>
              <a:t>,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req</a:t>
            </a:r>
            <a:r>
              <a:t> verifies that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cond</a:t>
            </a:r>
            <a:r>
              <a:t> is </a:t>
            </a:r>
            <a:r>
              <a:rPr i="1"/>
              <a:t>truthy</a:t>
            </a:r>
            <a:r>
              <a:t> (see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?isTruthy</a:t>
            </a:r>
            <a:r>
              <a:t>)</a:t>
            </a:r>
          </a:p>
          <a:p>
            <a:pPr marL="1666557" lvl="2" indent="-487997" defTabSz="660400">
              <a:spcBef>
                <a:spcPts val="0"/>
              </a:spcBef>
              <a:defRPr sz="4000"/>
            </a:pPr>
            <a:r>
              <a:t>Feels unnatural to be so arbitrary and nebulous, but this definition is just too practical for UI programming</a:t>
            </a:r>
          </a:p>
          <a:p>
            <a:pPr marL="1077277" lvl="1" indent="-487997" defTabSz="660400">
              <a:spcBef>
                <a:spcPts val="0"/>
              </a:spcBef>
              <a:defRPr sz="4000"/>
            </a:pPr>
            <a:r>
              <a:t>Most importantly,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req</a:t>
            </a:r>
            <a:r>
              <a:t> is like an error in that it "infects" the downstream elements of the reactive graph (if a reactive throws an error, then any other reactive/observer/output that tries to access it will also throw an error)</a:t>
            </a:r>
          </a:p>
        </p:txBody>
      </p:sp>
      <p:sp>
        <p:nvSpPr>
          <p:cNvPr id="326" name="checking preconditions with req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>
            <a:lvl1pPr defTabSz="511809">
              <a:defRPr sz="9300"/>
            </a:lvl1pPr>
          </a:lstStyle>
          <a:p>
            <a:r>
              <a:t>checking preconditions with req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gplot2"/>
          <p:cNvSpPr txBox="1">
            <a:spLocks noGrp="1"/>
          </p:cNvSpPr>
          <p:nvPr>
            <p:ph type="body" idx="21"/>
          </p:nvPr>
        </p:nvSpPr>
        <p:spPr>
          <a:xfrm>
            <a:off x="1273571" y="3291316"/>
            <a:ext cx="21836858" cy="7133368"/>
          </a:xfrm>
          <a:prstGeom prst="rect">
            <a:avLst/>
          </a:prstGeom>
        </p:spPr>
        <p:txBody>
          <a:bodyPr/>
          <a:lstStyle>
            <a:lvl1pPr marL="0" indent="0" algn="r">
              <a:buSzTx/>
              <a:buNone/>
              <a:defRPr sz="210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g</a:t>
            </a:r>
            <a:r>
              <a:rPr dirty="0"/>
              <a:t>gplot2</a:t>
            </a:r>
            <a:r>
              <a:rPr lang="en-US" dirty="0"/>
              <a:t> refresh</a:t>
            </a:r>
            <a:endParaRPr dirty="0"/>
          </a:p>
        </p:txBody>
      </p:sp>
    </p:spTree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© 2016 RStudio, Inc. All rights reserved."/>
          <p:cNvSpPr txBox="1"/>
          <p:nvPr/>
        </p:nvSpPr>
        <p:spPr>
          <a:xfrm>
            <a:off x="20835540" y="13074649"/>
            <a:ext cx="3330077" cy="35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lnSpc>
                <a:spcPts val="3600"/>
              </a:lnSpc>
              <a:defRPr sz="1400">
                <a:solidFill>
                  <a:srgbClr val="C0C0C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© 2016 RStudio, Inc. All rights reserved.</a:t>
            </a:r>
          </a:p>
        </p:txBody>
      </p:sp>
      <p:sp>
        <p:nvSpPr>
          <p:cNvPr id="329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30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331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32" name="font-awesome_4-6-3_users_256_0_d3d3d3_none.png" descr="font-awesome_4-6-3_users_256_0_d3d3d3_non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8712" y="254000"/>
            <a:ext cx="3251201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333" name="exercis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exercise</a:t>
            </a:r>
          </a:p>
        </p:txBody>
      </p:sp>
      <p:sp>
        <p:nvSpPr>
          <p:cNvPr id="334" name="Open dynamic.R and run it.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Open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dynamic.R</a:t>
            </a:r>
            <a:r>
              <a:t> and run it.</a:t>
            </a:r>
          </a:p>
          <a:p>
            <a:r>
              <a:t>It has lots of errors in the browser and the R console — ignore those for the moment.</a:t>
            </a:r>
          </a:p>
          <a:p>
            <a:r>
              <a:t>From the app, upload the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diamonds.csv</a:t>
            </a:r>
            <a:r>
              <a:t> file found in the same directory. Now everything looks good.</a:t>
            </a:r>
          </a:p>
          <a:p>
            <a:r>
              <a:t>See if you can figure out why these errors appear when the app first comes up, and how you can get them to go away (first without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req</a:t>
            </a:r>
            <a:r>
              <a:t>, and then, if you have time and can figure out how, using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req</a:t>
            </a:r>
            <a:r>
              <a:t>).</a:t>
            </a:r>
          </a:p>
        </p:txBody>
      </p:sp>
      <p:pic>
        <p:nvPicPr>
          <p:cNvPr id="335" name="timer_5min.mov" descr="timer_5min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9685000" y="10477500"/>
            <a:ext cx="4445000" cy="1587500"/>
          </a:xfrm>
          <a:prstGeom prst="rect">
            <a:avLst/>
          </a:prstGeom>
          <a:ln w="25400">
            <a:solidFill>
              <a:srgbClr val="D3D3D3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3683" fill="hold"/>
                                        <p:tgtEl>
                                          <p:spTgt spid="3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335"/>
                </p:tgtEl>
              </p:cMediaNode>
            </p:video>
            <p:seq concurrent="1" prevAc="none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3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35"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© 2016 RStudio, Inc. All rights reserved."/>
          <p:cNvSpPr txBox="1"/>
          <p:nvPr/>
        </p:nvSpPr>
        <p:spPr>
          <a:xfrm>
            <a:off x="20835540" y="13074649"/>
            <a:ext cx="3330077" cy="35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lnSpc>
                <a:spcPts val="3600"/>
              </a:lnSpc>
              <a:defRPr sz="1400">
                <a:solidFill>
                  <a:srgbClr val="C0C0C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© 2016 RStudio, Inc. All rights reserved.</a:t>
            </a:r>
          </a:p>
        </p:txBody>
      </p:sp>
      <p:sp>
        <p:nvSpPr>
          <p:cNvPr id="338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39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34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341" name="Solution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Solution</a:t>
            </a:r>
          </a:p>
        </p:txBody>
      </p:sp>
      <p:sp>
        <p:nvSpPr>
          <p:cNvPr id="342" name="Antisolution:dynamic-antisolution.R.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 marL="573397" indent="-573397" defTabSz="775969">
              <a:spcBef>
                <a:spcPts val="2800"/>
              </a:spcBef>
              <a:defRPr sz="4700"/>
            </a:pPr>
            <a:r>
              <a:t>Antisolution: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dynamic-antisolution.R</a:t>
            </a:r>
            <a:r>
              <a:t>.</a:t>
            </a:r>
          </a:p>
          <a:p>
            <a:pPr marL="1265801" lvl="1" indent="-573397" defTabSz="775969">
              <a:spcBef>
                <a:spcPts val="2800"/>
              </a:spcBef>
              <a:defRPr sz="4700"/>
            </a:pPr>
            <a:r>
              <a:t>This is how you used to have to do it: check for missing values yourself, and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return(NULL)</a:t>
            </a:r>
            <a:r>
              <a:t>.</a:t>
            </a:r>
          </a:p>
          <a:p>
            <a:pPr marL="1265801" lvl="1" indent="-573397" defTabSz="775969">
              <a:spcBef>
                <a:spcPts val="2800"/>
              </a:spcBef>
              <a:defRPr sz="4700"/>
            </a:pPr>
            <a:r>
              <a:t>You had to do this in every reactive, observer, or output that could have a missing value, plus all of the reactives, observers, and outputs that are downstream!</a:t>
            </a:r>
          </a:p>
          <a:p>
            <a:pPr marL="573397" indent="-573397" defTabSz="775969">
              <a:spcBef>
                <a:spcPts val="2800"/>
              </a:spcBef>
              <a:defRPr sz="4700"/>
            </a:pPr>
            <a:r>
              <a:t>Solution: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dynamic-solution.R</a:t>
            </a:r>
            <a:r>
              <a:t>.</a:t>
            </a:r>
          </a:p>
          <a:p>
            <a:pPr marL="1265801" lvl="1" indent="-573397" defTabSz="775969">
              <a:spcBef>
                <a:spcPts val="2800"/>
              </a:spcBef>
              <a:defRPr sz="4700"/>
            </a:pPr>
            <a:r>
              <a:t>Now you can use req in the reactives, observers, and outputs that directly use potentially-missing inputs, and everything downstream can just not worry about it.</a:t>
            </a:r>
          </a:p>
        </p:txBody>
      </p:sp>
      <p:pic>
        <p:nvPicPr>
          <p:cNvPr id="343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Time as a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algn="r" defTabSz="751205">
              <a:spcBef>
                <a:spcPts val="5900"/>
              </a:spcBef>
              <a:buSzTx/>
              <a:buNone/>
              <a:defRPr sz="19110">
                <a:solidFill>
                  <a:srgbClr val="FFFFFF"/>
                </a:solidFill>
              </a:defRPr>
            </a:pPr>
            <a:r>
              <a:t>Time as a</a:t>
            </a:r>
          </a:p>
          <a:p>
            <a:pPr marL="0" indent="0" algn="r" defTabSz="751205">
              <a:spcBef>
                <a:spcPts val="5900"/>
              </a:spcBef>
              <a:buSzTx/>
              <a:buNone/>
              <a:defRPr sz="19110">
                <a:solidFill>
                  <a:srgbClr val="DBDBDB"/>
                </a:solidFill>
              </a:defRPr>
            </a:pPr>
            <a:r>
              <a:t>reactive source</a:t>
            </a:r>
          </a:p>
        </p:txBody>
      </p:sp>
    </p:spTree>
  </p:cSld>
  <p:clrMapOvr>
    <a:masterClrMapping/>
  </p:clrMapOvr>
  <p:transition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© 2016 RStudio, Inc. All rights reserved."/>
          <p:cNvSpPr txBox="1"/>
          <p:nvPr/>
        </p:nvSpPr>
        <p:spPr>
          <a:xfrm>
            <a:off x="20835540" y="13074649"/>
            <a:ext cx="3330077" cy="35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lnSpc>
                <a:spcPts val="3600"/>
              </a:lnSpc>
              <a:defRPr sz="1400">
                <a:solidFill>
                  <a:srgbClr val="C0C0C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© 2016 RStudio, Inc. All rights reserved.</a:t>
            </a:r>
          </a:p>
        </p:txBody>
      </p:sp>
      <p:sp>
        <p:nvSpPr>
          <p:cNvPr id="348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49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35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51" name="font-awesome_4-6-3_users_256_0_d3d3d3_none.png" descr="font-awesome_4-6-3_users_256_0_d3d3d3_non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712" y="254000"/>
            <a:ext cx="3251201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352" name="exercis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exercise</a:t>
            </a:r>
          </a:p>
        </p:txBody>
      </p:sp>
      <p:sp>
        <p:nvSpPr>
          <p:cNvPr id="353" name="What will this prouduce?"/>
          <p:cNvSpPr txBox="1">
            <a:spLocks noGrp="1"/>
          </p:cNvSpPr>
          <p:nvPr>
            <p:ph type="body" idx="21"/>
          </p:nvPr>
        </p:nvSpPr>
        <p:spPr>
          <a:xfrm>
            <a:off x="3390303" y="2286832"/>
            <a:ext cx="17445237" cy="1205668"/>
          </a:xfrm>
          <a:prstGeom prst="rect">
            <a:avLst/>
          </a:prstGeom>
        </p:spPr>
        <p:txBody>
          <a:bodyPr/>
          <a:lstStyle/>
          <a:p>
            <a:r>
              <a:t>What will this prouduce?</a:t>
            </a:r>
          </a:p>
        </p:txBody>
      </p:sp>
      <p:sp>
        <p:nvSpPr>
          <p:cNvPr id="354" name="Rectangle"/>
          <p:cNvSpPr/>
          <p:nvPr/>
        </p:nvSpPr>
        <p:spPr>
          <a:xfrm>
            <a:off x="1033450" y="4157637"/>
            <a:ext cx="22317100" cy="6322067"/>
          </a:xfrm>
          <a:prstGeom prst="rect">
            <a:avLst/>
          </a:prstGeom>
          <a:solidFill>
            <a:srgbClr val="EBEBEB"/>
          </a:solidFill>
          <a:ln w="25400">
            <a:solidFill>
              <a:srgbClr val="929292"/>
            </a:solidFill>
            <a:miter lim="400000"/>
          </a:ln>
          <a:effectLst>
            <a:outerShdw blurRad="101600" dist="51418" dir="5452524" rotWithShape="0">
              <a:srgbClr val="000000">
                <a:alpha val="55181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55" name="ui &lt;- basicPage( verbatimTextOutput(“text&quot;) )…"/>
          <p:cNvSpPr txBox="1"/>
          <p:nvPr/>
        </p:nvSpPr>
        <p:spPr>
          <a:xfrm>
            <a:off x="1290677" y="4554336"/>
            <a:ext cx="21802646" cy="55286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ui &lt;- basicPage( verbatimTextOutput(“text") )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endParaRPr/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server &lt;- function(input, output){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r &lt;- reactive({ Sys.time() })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output$text &lt;- renderPrint({ r() })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}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endParaRPr/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shinyApp(ui, server)</a:t>
            </a:r>
          </a:p>
        </p:txBody>
      </p:sp>
      <p:grpSp>
        <p:nvGrpSpPr>
          <p:cNvPr id="358" name="Group"/>
          <p:cNvGrpSpPr/>
          <p:nvPr/>
        </p:nvGrpSpPr>
        <p:grpSpPr>
          <a:xfrm>
            <a:off x="10542788" y="6051213"/>
            <a:ext cx="11057335" cy="2136974"/>
            <a:chOff x="0" y="0"/>
            <a:chExt cx="11057334" cy="2136973"/>
          </a:xfrm>
        </p:grpSpPr>
        <p:sp>
          <p:nvSpPr>
            <p:cNvPr id="356" name="An app that reports Sys.time() at the time of first launch, and then doesn’t update it"/>
            <p:cNvSpPr/>
            <p:nvPr/>
          </p:nvSpPr>
          <p:spPr>
            <a:xfrm>
              <a:off x="3444874" y="0"/>
              <a:ext cx="7612461" cy="2136974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5493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4500">
                  <a:solidFill>
                    <a:srgbClr val="005493"/>
                  </a:solidFill>
                </a:defRPr>
              </a:lvl1pPr>
            </a:lstStyle>
            <a:p>
              <a:r>
                <a:t>An app that reports Sys.time() at the time of first launch, and then doesn’t update it</a:t>
              </a:r>
            </a:p>
          </p:txBody>
        </p:sp>
        <p:sp>
          <p:nvSpPr>
            <p:cNvPr id="357" name="Triangle"/>
            <p:cNvSpPr/>
            <p:nvPr/>
          </p:nvSpPr>
          <p:spPr>
            <a:xfrm rot="16200000">
              <a:off x="652561" y="-645617"/>
              <a:ext cx="2130029" cy="34351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005493">
                <a:alpha val="5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1000"/>
                                        <p:tgtEl>
                                          <p:spTgt spid="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8" grpId="0" animBg="1" advAuto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© 2016 RStudio, Inc. All rights reserved."/>
          <p:cNvSpPr txBox="1"/>
          <p:nvPr/>
        </p:nvSpPr>
        <p:spPr>
          <a:xfrm>
            <a:off x="20835540" y="13074649"/>
            <a:ext cx="3330077" cy="35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lnSpc>
                <a:spcPts val="3600"/>
              </a:lnSpc>
              <a:defRPr sz="1400">
                <a:solidFill>
                  <a:srgbClr val="C0C0C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© 2016 RStudio, Inc. All rights reserved.</a:t>
            </a:r>
          </a:p>
        </p:txBody>
      </p:sp>
      <p:sp>
        <p:nvSpPr>
          <p:cNvPr id="361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62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363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64" name="font-awesome_4-6-3_users_256_0_d3d3d3_none.png" descr="font-awesome_4-6-3_users_256_0_d3d3d3_non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712" y="254000"/>
            <a:ext cx="3251201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365" name="exercis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exercise</a:t>
            </a:r>
          </a:p>
        </p:txBody>
      </p:sp>
      <p:sp>
        <p:nvSpPr>
          <p:cNvPr id="366" name="What will this prouduce?"/>
          <p:cNvSpPr txBox="1">
            <a:spLocks noGrp="1"/>
          </p:cNvSpPr>
          <p:nvPr>
            <p:ph type="body" idx="21"/>
          </p:nvPr>
        </p:nvSpPr>
        <p:spPr>
          <a:xfrm>
            <a:off x="3390303" y="2286832"/>
            <a:ext cx="17445237" cy="1205668"/>
          </a:xfrm>
          <a:prstGeom prst="rect">
            <a:avLst/>
          </a:prstGeom>
        </p:spPr>
        <p:txBody>
          <a:bodyPr/>
          <a:lstStyle/>
          <a:p>
            <a:r>
              <a:t>What will this prouduce?</a:t>
            </a:r>
          </a:p>
        </p:txBody>
      </p:sp>
      <p:sp>
        <p:nvSpPr>
          <p:cNvPr id="367" name="Rectangle"/>
          <p:cNvSpPr/>
          <p:nvPr/>
        </p:nvSpPr>
        <p:spPr>
          <a:xfrm>
            <a:off x="1033450" y="4157637"/>
            <a:ext cx="22317100" cy="7623226"/>
          </a:xfrm>
          <a:prstGeom prst="rect">
            <a:avLst/>
          </a:prstGeom>
          <a:solidFill>
            <a:srgbClr val="EBEBEB"/>
          </a:solidFill>
          <a:ln w="25400">
            <a:solidFill>
              <a:srgbClr val="929292"/>
            </a:solidFill>
            <a:miter lim="400000"/>
          </a:ln>
          <a:effectLst>
            <a:outerShdw blurRad="101600" dist="51418" dir="5452524" rotWithShape="0">
              <a:srgbClr val="000000">
                <a:alpha val="55181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68" name="ui &lt;- basicPage( verbatimTextOutput(“text&quot;) )…"/>
          <p:cNvSpPr txBox="1"/>
          <p:nvPr/>
        </p:nvSpPr>
        <p:spPr>
          <a:xfrm>
            <a:off x="1290677" y="4385766"/>
            <a:ext cx="21802646" cy="71669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ui &lt;- basicPage( verbatimTextOutput(“text") )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endParaRPr/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server &lt;- function(input, output){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r &lt;- reactive({ 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invalidateLater(1000)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Sys.time() 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})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output$text &lt;- renderPrint({ r() })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}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endParaRPr/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shinyApp(ui, server)</a:t>
            </a:r>
          </a:p>
        </p:txBody>
      </p:sp>
      <p:grpSp>
        <p:nvGrpSpPr>
          <p:cNvPr id="371" name="Group"/>
          <p:cNvGrpSpPr/>
          <p:nvPr/>
        </p:nvGrpSpPr>
        <p:grpSpPr>
          <a:xfrm>
            <a:off x="10542788" y="6250183"/>
            <a:ext cx="11057335" cy="2136975"/>
            <a:chOff x="0" y="0"/>
            <a:chExt cx="11057334" cy="2136973"/>
          </a:xfrm>
        </p:grpSpPr>
        <p:sp>
          <p:nvSpPr>
            <p:cNvPr id="369" name="An app updates reported Sys.time() every second"/>
            <p:cNvSpPr/>
            <p:nvPr/>
          </p:nvSpPr>
          <p:spPr>
            <a:xfrm>
              <a:off x="3444874" y="0"/>
              <a:ext cx="7612461" cy="2136974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5493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4500">
                  <a:solidFill>
                    <a:srgbClr val="005493"/>
                  </a:solidFill>
                </a:defRPr>
              </a:lvl1pPr>
            </a:lstStyle>
            <a:p>
              <a:r>
                <a:t>An app updates reported Sys.time() every second</a:t>
              </a:r>
            </a:p>
          </p:txBody>
        </p:sp>
        <p:sp>
          <p:nvSpPr>
            <p:cNvPr id="370" name="Triangle"/>
            <p:cNvSpPr/>
            <p:nvPr/>
          </p:nvSpPr>
          <p:spPr>
            <a:xfrm rot="16200000">
              <a:off x="652561" y="-645617"/>
              <a:ext cx="2130029" cy="34351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005493">
                <a:alpha val="5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1000"/>
                                        <p:tgtEl>
                                          <p:spTgt spid="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1" grpId="0" animBg="1" advAuto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Limiting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algn="r" defTabSz="800735">
              <a:spcBef>
                <a:spcPts val="6300"/>
              </a:spcBef>
              <a:buSzTx/>
              <a:buNone/>
              <a:defRPr sz="20370">
                <a:solidFill>
                  <a:srgbClr val="FFFFFF"/>
                </a:solidFill>
              </a:defRPr>
            </a:pPr>
            <a:r>
              <a:t>Limiting</a:t>
            </a:r>
          </a:p>
          <a:p>
            <a:pPr marL="0" indent="0" algn="r" defTabSz="800735">
              <a:spcBef>
                <a:spcPts val="6300"/>
              </a:spcBef>
              <a:buSzTx/>
              <a:buNone/>
              <a:defRPr sz="20370">
                <a:solidFill>
                  <a:srgbClr val="DBDBDB"/>
                </a:solidFill>
              </a:defRPr>
            </a:pPr>
            <a:r>
              <a:t>rate</a:t>
            </a:r>
          </a:p>
        </p:txBody>
      </p:sp>
    </p:spTree>
  </p:cSld>
  <p:clrMapOvr>
    <a:masterClrMapping/>
  </p:clrMapOvr>
  <p:transition spd="med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If a reactive value or expression changes too fast for downstream calculations to keep up, you can end up with a bad user experience (laggy experience, wasted work).…"/>
          <p:cNvSpPr txBox="1">
            <a:spLocks noGrp="1"/>
          </p:cNvSpPr>
          <p:nvPr>
            <p:ph type="body" sz="half" idx="1"/>
          </p:nvPr>
        </p:nvSpPr>
        <p:spPr>
          <a:xfrm>
            <a:off x="821869" y="2770421"/>
            <a:ext cx="22752963" cy="3956763"/>
          </a:xfrm>
          <a:prstGeom prst="rect">
            <a:avLst/>
          </a:prstGeom>
        </p:spPr>
        <p:txBody>
          <a:bodyPr/>
          <a:lstStyle/>
          <a:p>
            <a:pPr marL="555097" indent="-555097" defTabSz="751205">
              <a:spcBef>
                <a:spcPts val="2700"/>
              </a:spcBef>
              <a:defRPr sz="4550"/>
            </a:pPr>
            <a:r>
              <a:t>If a reactive value or expression changes too fast for downstream calculations to keep up, you can end up with a bad user experience (laggy experience, wasted work).</a:t>
            </a:r>
          </a:p>
          <a:p>
            <a:pPr marL="1225403" lvl="1" indent="-555097" defTabSz="751205">
              <a:spcBef>
                <a:spcPts val="2700"/>
              </a:spcBef>
              <a:defRPr sz="4550"/>
            </a:pPr>
            <a:r>
              <a:rPr>
                <a:latin typeface="Monaco"/>
                <a:ea typeface="Monaco"/>
                <a:cs typeface="Monaco"/>
                <a:sym typeface="Monaco"/>
              </a:rPr>
              <a:t>debounce</a:t>
            </a:r>
            <a:r>
              <a:t> and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throttle</a:t>
            </a:r>
            <a:r>
              <a:t> take a reactive expression object as input, and return a rate-limited version of that reactive expression.</a:t>
            </a:r>
          </a:p>
        </p:txBody>
      </p:sp>
      <p:sp>
        <p:nvSpPr>
          <p:cNvPr id="376" name="debounce and throttl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debounce and throttle</a:t>
            </a:r>
          </a:p>
        </p:txBody>
      </p:sp>
      <p:sp>
        <p:nvSpPr>
          <p:cNvPr id="377" name="Rectangle"/>
          <p:cNvSpPr/>
          <p:nvPr/>
        </p:nvSpPr>
        <p:spPr>
          <a:xfrm>
            <a:off x="1033450" y="6870700"/>
            <a:ext cx="22317100" cy="5218800"/>
          </a:xfrm>
          <a:prstGeom prst="rect">
            <a:avLst/>
          </a:prstGeom>
          <a:solidFill>
            <a:srgbClr val="EBEBEB"/>
          </a:solidFill>
          <a:ln w="25400">
            <a:solidFill>
              <a:srgbClr val="929292"/>
            </a:solidFill>
            <a:miter lim="400000"/>
          </a:ln>
          <a:effectLst>
            <a:outerShdw blurRad="101600" dist="51418" dir="5452524" rotWithShape="0">
              <a:srgbClr val="000000">
                <a:alpha val="55181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78" name="# A reactive that updates as often as every 50 milliseconds…"/>
          <p:cNvSpPr txBox="1"/>
          <p:nvPr/>
        </p:nvSpPr>
        <p:spPr>
          <a:xfrm>
            <a:off x="1290677" y="6988816"/>
            <a:ext cx="21802646" cy="49825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200">
                <a:solidFill>
                  <a:srgbClr val="91919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 A reactive that updates as often as every 50 milliseconds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fast_reactive &lt;- reactive({ ... })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endParaRPr/>
          </a:p>
          <a:p>
            <a:pPr algn="l">
              <a:defRPr sz="3200">
                <a:solidFill>
                  <a:srgbClr val="91919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 A reactive that updates no more often than every 2000 milliseconds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throttled_reactive &lt;- throttle(fast_reactive, 2000)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endParaRPr/>
          </a:p>
          <a:p>
            <a:pPr algn="l">
              <a:defRPr sz="3200">
                <a:solidFill>
                  <a:srgbClr val="91919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 A reactive that doesn't update until fast_reactive has stopped</a:t>
            </a:r>
          </a:p>
          <a:p>
            <a:pPr algn="l">
              <a:defRPr sz="3200">
                <a:solidFill>
                  <a:srgbClr val="91919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 changing for at least 1000 milliseconds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debounced_reactive &lt;- debounce(fast_reactive, 1000)</a:t>
            </a:r>
          </a:p>
        </p:txBody>
      </p:sp>
    </p:spTree>
  </p:cSld>
  <p:clrMapOvr>
    <a:masterClrMapping/>
  </p:clrMapOvr>
  <p:transition spd="med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© 2016 RStudio, Inc. All rights reserved."/>
          <p:cNvSpPr txBox="1"/>
          <p:nvPr/>
        </p:nvSpPr>
        <p:spPr>
          <a:xfrm>
            <a:off x="20835540" y="13074649"/>
            <a:ext cx="3330077" cy="35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lnSpc>
                <a:spcPts val="3600"/>
              </a:lnSpc>
              <a:defRPr sz="1400">
                <a:solidFill>
                  <a:srgbClr val="C0C0C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© 2016 RStudio, Inc. All rights reserved.</a:t>
            </a:r>
          </a:p>
        </p:txBody>
      </p:sp>
      <p:sp>
        <p:nvSpPr>
          <p:cNvPr id="381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82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383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84" name="font-awesome_4-6-3_users_256_0_d3d3d3_none.png" descr="font-awesome_4-6-3_users_256_0_d3d3d3_non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8712" y="254000"/>
            <a:ext cx="3251201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385" name="exercis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exercise</a:t>
            </a:r>
          </a:p>
        </p:txBody>
      </p:sp>
      <p:sp>
        <p:nvSpPr>
          <p:cNvPr id="386" name="Open and run points.R. Click on the plot a few times to create points. Notice the annoying laggy behavior — this is due to a (simulated) expensive summary output.…"/>
          <p:cNvSpPr txBox="1">
            <a:spLocks noGrp="1"/>
          </p:cNvSpPr>
          <p:nvPr>
            <p:ph type="body" idx="21"/>
          </p:nvPr>
        </p:nvSpPr>
        <p:spPr>
          <a:xfrm>
            <a:off x="3390303" y="2286832"/>
            <a:ext cx="17445237" cy="5637159"/>
          </a:xfrm>
          <a:prstGeom prst="rect">
            <a:avLst/>
          </a:prstGeom>
        </p:spPr>
        <p:txBody>
          <a:bodyPr/>
          <a:lstStyle/>
          <a:p>
            <a:r>
              <a:t>Open and run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points.R</a:t>
            </a:r>
            <a:r>
              <a:t>. Click on the plot a few times to create points. Notice the annoying laggy behavior — this is due to a (simulated) expensive summary output.</a:t>
            </a:r>
          </a:p>
          <a:p>
            <a:r>
              <a:t>Use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debounce</a:t>
            </a:r>
            <a:r>
              <a:t> or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throttle</a:t>
            </a:r>
            <a:r>
              <a:t> to prevent the summary output from running so often.</a:t>
            </a:r>
          </a:p>
        </p:txBody>
      </p:sp>
      <p:pic>
        <p:nvPicPr>
          <p:cNvPr id="387" name="timer_5min.mov" descr="timer_5min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9685000" y="10477500"/>
            <a:ext cx="4445000" cy="1587500"/>
          </a:xfrm>
          <a:prstGeom prst="rect">
            <a:avLst/>
          </a:prstGeom>
          <a:ln w="25400">
            <a:solidFill>
              <a:srgbClr val="D3D3D3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3683" fill="hold"/>
                                        <p:tgtEl>
                                          <p:spTgt spid="38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387"/>
                </p:tgtEl>
              </p:cMediaNode>
            </p:video>
            <p:seq concurrent="1" prevAc="none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8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8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87"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© 2016 RStudio, Inc. All rights reserved."/>
          <p:cNvSpPr txBox="1"/>
          <p:nvPr/>
        </p:nvSpPr>
        <p:spPr>
          <a:xfrm>
            <a:off x="20835540" y="13074649"/>
            <a:ext cx="3330077" cy="35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lnSpc>
                <a:spcPts val="3600"/>
              </a:lnSpc>
              <a:defRPr sz="1400">
                <a:solidFill>
                  <a:srgbClr val="C0C0C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© 2016 RStudio, Inc. All rights reserved.</a:t>
            </a:r>
          </a:p>
        </p:txBody>
      </p:sp>
      <p:sp>
        <p:nvSpPr>
          <p:cNvPr id="390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91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39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393" name="Solution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Solution</a:t>
            </a:r>
          </a:p>
        </p:txBody>
      </p:sp>
      <p:pic>
        <p:nvPicPr>
          <p:cNvPr id="394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395" name="See points-solution.R"/>
          <p:cNvSpPr txBox="1"/>
          <p:nvPr/>
        </p:nvSpPr>
        <p:spPr>
          <a:xfrm>
            <a:off x="3469381" y="5239432"/>
            <a:ext cx="17445237" cy="1605868"/>
          </a:xfrm>
          <a:prstGeom prst="rect">
            <a:avLst/>
          </a:prstGeom>
          <a:solidFill>
            <a:srgbClr val="D3D3D3">
              <a:alpha val="20000"/>
            </a:srgbClr>
          </a:solidFill>
          <a:ln w="25400">
            <a:solidFill>
              <a:srgbClr val="D3D3D3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>
              <a:spcBef>
                <a:spcPts val="3000"/>
              </a:spcBef>
              <a:buClr>
                <a:srgbClr val="447FB5"/>
              </a:buClr>
              <a:defRPr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See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points-solution.R</a:t>
            </a:r>
          </a:p>
        </p:txBody>
      </p:sp>
    </p:spTree>
  </p:cSld>
  <p:clrMapOvr>
    <a:masterClrMapping/>
  </p:clrMapOvr>
  <p:transition spd="med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Screen Shot 2014-07-09 at 9.47.41 AM (1).png" descr="Screen Shot 2014-07-09 at 9.47.41 AM (1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3597" y="-279400"/>
            <a:ext cx="17785803" cy="10178003"/>
          </a:xfrm>
          <a:prstGeom prst="rect">
            <a:avLst/>
          </a:prstGeom>
          <a:ln w="12700">
            <a:miter lim="400000"/>
          </a:ln>
        </p:spPr>
      </p:pic>
      <p:sp>
        <p:nvSpPr>
          <p:cNvPr id="398" name="advanced reactivity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>
            <a:lvl1pPr defTabSz="734694">
              <a:defRPr sz="13350"/>
            </a:lvl1pPr>
          </a:lstStyle>
          <a:p>
            <a:r>
              <a:t>advanced reactivity</a:t>
            </a:r>
          </a:p>
        </p:txBody>
      </p:sp>
      <p:sp>
        <p:nvSpPr>
          <p:cNvPr id="399" name="Shiny from"/>
          <p:cNvSpPr txBox="1"/>
          <p:nvPr/>
        </p:nvSpPr>
        <p:spPr>
          <a:xfrm>
            <a:off x="18180203" y="12385457"/>
            <a:ext cx="3224623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5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400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93725" y="12348527"/>
            <a:ext cx="2764118" cy="939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Creating a ggplot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Creating a ggplot</a:t>
            </a:r>
          </a:p>
        </p:txBody>
      </p:sp>
      <p:pic>
        <p:nvPicPr>
          <p:cNvPr id="207" name="Screen Shot 2019-08-18 at 12.38.53.png" descr="Screen Shot 2019-08-18 at 12.38.5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19384" y="2904544"/>
            <a:ext cx="8356601" cy="73533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08" name="Screen Shot 2019-08-18 at 12.40.17.png" descr="Screen Shot 2019-08-18 at 12.40.17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8552" y="2584450"/>
            <a:ext cx="8191501" cy="8547100"/>
          </a:xfrm>
          <a:prstGeom prst="rect">
            <a:avLst/>
          </a:prstGeom>
          <a:ln w="12700">
            <a:miter lim="400000"/>
          </a:ln>
        </p:spPr>
      </p:pic>
      <p:sp>
        <p:nvSpPr>
          <p:cNvPr id="209" name="https://www.rstudio.com/resources/cheatsheets/"/>
          <p:cNvSpPr txBox="1"/>
          <p:nvPr/>
        </p:nvSpPr>
        <p:spPr>
          <a:xfrm>
            <a:off x="10444201" y="12642849"/>
            <a:ext cx="13561232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u="sng">
                <a:latin typeface="+mj-lt"/>
                <a:ea typeface="+mj-ea"/>
                <a:cs typeface="+mj-cs"/>
                <a:sym typeface="Helvetica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https://www.rstudio.com/resources/cheatsheets/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Types of plots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Types of plots</a:t>
            </a:r>
          </a:p>
        </p:txBody>
      </p:sp>
      <p:pic>
        <p:nvPicPr>
          <p:cNvPr id="212" name="Screen Shot 2019-08-18 at 12.56.48.png" descr="Screen Shot 2019-08-18 at 12.56.4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597" y="1648424"/>
            <a:ext cx="8242301" cy="9613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13" name="Screen Shot 2019-08-18 at 12.55.59.png" descr="Screen Shot 2019-08-18 at 12.55.59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45963" y="4405012"/>
            <a:ext cx="8051801" cy="5308601"/>
          </a:xfrm>
          <a:prstGeom prst="rect">
            <a:avLst/>
          </a:prstGeom>
          <a:ln w="12700">
            <a:miter lim="400000"/>
          </a:ln>
        </p:spPr>
      </p:pic>
      <p:sp>
        <p:nvSpPr>
          <p:cNvPr id="214" name="https://www.rstudio.com/resources/cheatsheets/"/>
          <p:cNvSpPr txBox="1"/>
          <p:nvPr/>
        </p:nvSpPr>
        <p:spPr>
          <a:xfrm>
            <a:off x="10242889" y="12642849"/>
            <a:ext cx="13561232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u="sng">
                <a:latin typeface="+mj-lt"/>
                <a:ea typeface="+mj-ea"/>
                <a:cs typeface="+mj-cs"/>
                <a:sym typeface="Helvetica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https://www.rstudio.com/resources/cheatsheets/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17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21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219" name="demo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demo</a:t>
            </a:r>
          </a:p>
        </p:txBody>
      </p:sp>
      <p:pic>
        <p:nvPicPr>
          <p:cNvPr id="220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21" name="Rectangle"/>
          <p:cNvSpPr/>
          <p:nvPr/>
        </p:nvSpPr>
        <p:spPr>
          <a:xfrm>
            <a:off x="1033450" y="4111671"/>
            <a:ext cx="22317101" cy="6715624"/>
          </a:xfrm>
          <a:prstGeom prst="rect">
            <a:avLst/>
          </a:prstGeom>
          <a:solidFill>
            <a:srgbClr val="EBEBEB"/>
          </a:solidFill>
          <a:ln w="25400">
            <a:solidFill>
              <a:srgbClr val="929292"/>
            </a:solidFill>
            <a:miter lim="400000"/>
          </a:ln>
          <a:effectLst>
            <a:outerShdw blurRad="101600" dist="51418" dir="5452524" rotWithShape="0">
              <a:srgbClr val="000000">
                <a:alpha val="55181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22" name="ggplot(diamonds, aes(x=cut)) +…"/>
          <p:cNvSpPr txBox="1"/>
          <p:nvPr/>
        </p:nvSpPr>
        <p:spPr>
          <a:xfrm>
            <a:off x="4226162" y="6738736"/>
            <a:ext cx="7674572" cy="11598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ggplot(diamonds, aes(x=cut)) + 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geom_bar()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Showroom">
  <a:themeElements>
    <a:clrScheme name="Showroom">
      <a:dk1>
        <a:srgbClr val="535353"/>
      </a:dk1>
      <a:lt1>
        <a:srgbClr val="340053"/>
      </a:lt1>
      <a:dk2>
        <a:srgbClr val="5A5F5E"/>
      </a:dk2>
      <a:lt2>
        <a:srgbClr val="B4B4B4"/>
      </a:lt2>
      <a:accent1>
        <a:srgbClr val="78AAB3"/>
      </a:accent1>
      <a:accent2>
        <a:srgbClr val="9A9671"/>
      </a:accent2>
      <a:accent3>
        <a:srgbClr val="D9971A"/>
      </a:accent3>
      <a:accent4>
        <a:srgbClr val="D7620E"/>
      </a:accent4>
      <a:accent5>
        <a:srgbClr val="A61702"/>
      </a:accent5>
      <a:accent6>
        <a:srgbClr val="606B7E"/>
      </a:accent6>
      <a:hlink>
        <a:srgbClr val="0000FF"/>
      </a:hlink>
      <a:folHlink>
        <a:srgbClr val="FF00FF"/>
      </a:folHlink>
    </a:clrScheme>
    <a:fontScheme name="Showroom">
      <a:majorFont>
        <a:latin typeface="Helvetica"/>
        <a:ea typeface="Helvetica"/>
        <a:cs typeface="Helvetica"/>
      </a:majorFont>
      <a:minorFont>
        <a:latin typeface="Gill Sans Light"/>
        <a:ea typeface="Gill Sans Light"/>
        <a:cs typeface="Gill Sans Light"/>
      </a:minorFont>
    </a:fontScheme>
    <a:fmtScheme name="Showroom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08785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5A5F5E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535353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Showroom">
  <a:themeElements>
    <a:clrScheme name="Showroom">
      <a:dk1>
        <a:srgbClr val="000000"/>
      </a:dk1>
      <a:lt1>
        <a:srgbClr val="FFFFFF"/>
      </a:lt1>
      <a:dk2>
        <a:srgbClr val="5A5F5E"/>
      </a:dk2>
      <a:lt2>
        <a:srgbClr val="B4B4B4"/>
      </a:lt2>
      <a:accent1>
        <a:srgbClr val="78AAB3"/>
      </a:accent1>
      <a:accent2>
        <a:srgbClr val="9A9671"/>
      </a:accent2>
      <a:accent3>
        <a:srgbClr val="D9971A"/>
      </a:accent3>
      <a:accent4>
        <a:srgbClr val="D7620E"/>
      </a:accent4>
      <a:accent5>
        <a:srgbClr val="A61702"/>
      </a:accent5>
      <a:accent6>
        <a:srgbClr val="606B7E"/>
      </a:accent6>
      <a:hlink>
        <a:srgbClr val="0000FF"/>
      </a:hlink>
      <a:folHlink>
        <a:srgbClr val="FF00FF"/>
      </a:folHlink>
    </a:clrScheme>
    <a:fontScheme name="Showroom">
      <a:majorFont>
        <a:latin typeface="Helvetica"/>
        <a:ea typeface="Helvetica"/>
        <a:cs typeface="Helvetica"/>
      </a:majorFont>
      <a:minorFont>
        <a:latin typeface="Gill Sans Light"/>
        <a:ea typeface="Gill Sans Light"/>
        <a:cs typeface="Gill Sans Light"/>
      </a:minorFont>
    </a:fontScheme>
    <a:fmtScheme name="Showroom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08785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5A5F5E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535353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162</TotalTime>
  <Words>3094</Words>
  <Application>Microsoft Office PowerPoint</Application>
  <PresentationFormat>Custom</PresentationFormat>
  <Paragraphs>465</Paragraphs>
  <Slides>69</Slides>
  <Notes>3</Notes>
  <HiddenSlides>0</HiddenSlides>
  <MMClips>7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9" baseType="lpstr">
      <vt:lpstr>Arial</vt:lpstr>
      <vt:lpstr>Avenir Roman</vt:lpstr>
      <vt:lpstr>Courier</vt:lpstr>
      <vt:lpstr>Gill Sans</vt:lpstr>
      <vt:lpstr>Gill Sans Light</vt:lpstr>
      <vt:lpstr>Helvetica</vt:lpstr>
      <vt:lpstr>Helvetica Neue</vt:lpstr>
      <vt:lpstr>Marker Felt</vt:lpstr>
      <vt:lpstr>Monaco</vt:lpstr>
      <vt:lpstr>Showroom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Arnold, Geoffrey</cp:lastModifiedBy>
  <cp:revision>2</cp:revision>
  <dcterms:modified xsi:type="dcterms:W3CDTF">2021-02-26T01:59:59Z</dcterms:modified>
</cp:coreProperties>
</file>